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7" r:id="rId5"/>
    <p:sldId id="279" r:id="rId6"/>
    <p:sldId id="256" r:id="rId7"/>
    <p:sldId id="258" r:id="rId8"/>
    <p:sldId id="259" r:id="rId9"/>
    <p:sldId id="263" r:id="rId10"/>
    <p:sldId id="264" r:id="rId11"/>
    <p:sldId id="265" r:id="rId12"/>
    <p:sldId id="266" r:id="rId13"/>
    <p:sldId id="268" r:id="rId14"/>
    <p:sldId id="269" r:id="rId15"/>
    <p:sldId id="282" r:id="rId16"/>
    <p:sldId id="270" r:id="rId17"/>
    <p:sldId id="271" r:id="rId18"/>
    <p:sldId id="272" r:id="rId19"/>
    <p:sldId id="273" r:id="rId20"/>
    <p:sldId id="276" r:id="rId21"/>
    <p:sldId id="277" r:id="rId22"/>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C4683"/>
    <a:srgbClr val="59B04A"/>
    <a:srgbClr val="50BCE7"/>
    <a:srgbClr val="DE6037"/>
    <a:srgbClr val="C96A9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4" autoAdjust="0"/>
    <p:restoredTop sz="94604" autoAdjust="0"/>
  </p:normalViewPr>
  <p:slideViewPr>
    <p:cSldViewPr snapToGrid="0">
      <p:cViewPr varScale="1">
        <p:scale>
          <a:sx n="106" d="100"/>
          <a:sy n="106" d="100"/>
        </p:scale>
        <p:origin x="73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63E912B-917B-4C51-B3E2-C19CAA31DC1D}" type="datetimeFigureOut">
              <a:rPr lang="en-GB" smtClean="0"/>
              <a:t>02/04/2025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B00820-22E5-41B7-9C7D-5A5EF53C7B13}" type="slidenum">
              <a:rPr lang="en-GB" smtClean="0"/>
              <a:t>‹#›</a:t>
            </a:fld>
            <a:endParaRPr lang="en-GB"/>
          </a:p>
        </p:txBody>
      </p:sp>
    </p:spTree>
    <p:extLst>
      <p:ext uri="{BB962C8B-B14F-4D97-AF65-F5344CB8AC3E}">
        <p14:creationId xmlns:p14="http://schemas.microsoft.com/office/powerpoint/2010/main" val="1977306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63E912B-917B-4C51-B3E2-C19CAA31DC1D}" type="datetimeFigureOut">
              <a:rPr lang="en-GB" smtClean="0"/>
              <a:t>02/04/2025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B00820-22E5-41B7-9C7D-5A5EF53C7B13}" type="slidenum">
              <a:rPr lang="en-GB" smtClean="0"/>
              <a:t>‹#›</a:t>
            </a:fld>
            <a:endParaRPr lang="en-GB"/>
          </a:p>
        </p:txBody>
      </p:sp>
    </p:spTree>
    <p:extLst>
      <p:ext uri="{BB962C8B-B14F-4D97-AF65-F5344CB8AC3E}">
        <p14:creationId xmlns:p14="http://schemas.microsoft.com/office/powerpoint/2010/main" val="7061830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63E912B-917B-4C51-B3E2-C19CAA31DC1D}" type="datetimeFigureOut">
              <a:rPr lang="en-GB" smtClean="0"/>
              <a:t>02/04/2025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B00820-22E5-41B7-9C7D-5A5EF53C7B13}" type="slidenum">
              <a:rPr lang="en-GB" smtClean="0"/>
              <a:t>‹#›</a:t>
            </a:fld>
            <a:endParaRPr lang="en-GB"/>
          </a:p>
        </p:txBody>
      </p:sp>
    </p:spTree>
    <p:extLst>
      <p:ext uri="{BB962C8B-B14F-4D97-AF65-F5344CB8AC3E}">
        <p14:creationId xmlns:p14="http://schemas.microsoft.com/office/powerpoint/2010/main" val="7335630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63E912B-917B-4C51-B3E2-C19CAA31DC1D}" type="datetimeFigureOut">
              <a:rPr lang="en-GB" smtClean="0"/>
              <a:t>02/04/2025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B00820-22E5-41B7-9C7D-5A5EF53C7B13}" type="slidenum">
              <a:rPr lang="en-GB" smtClean="0"/>
              <a:t>‹#›</a:t>
            </a:fld>
            <a:endParaRPr lang="en-GB"/>
          </a:p>
        </p:txBody>
      </p:sp>
    </p:spTree>
    <p:extLst>
      <p:ext uri="{BB962C8B-B14F-4D97-AF65-F5344CB8AC3E}">
        <p14:creationId xmlns:p14="http://schemas.microsoft.com/office/powerpoint/2010/main" val="2375103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63E912B-917B-4C51-B3E2-C19CAA31DC1D}" type="datetimeFigureOut">
              <a:rPr lang="en-GB" smtClean="0"/>
              <a:t>02/04/2025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B00820-22E5-41B7-9C7D-5A5EF53C7B13}" type="slidenum">
              <a:rPr lang="en-GB" smtClean="0"/>
              <a:t>‹#›</a:t>
            </a:fld>
            <a:endParaRPr lang="en-GB"/>
          </a:p>
        </p:txBody>
      </p:sp>
    </p:spTree>
    <p:extLst>
      <p:ext uri="{BB962C8B-B14F-4D97-AF65-F5344CB8AC3E}">
        <p14:creationId xmlns:p14="http://schemas.microsoft.com/office/powerpoint/2010/main" val="24188679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63E912B-917B-4C51-B3E2-C19CAA31DC1D}" type="datetimeFigureOut">
              <a:rPr lang="en-GB" smtClean="0"/>
              <a:t>02/04/2025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3B00820-22E5-41B7-9C7D-5A5EF53C7B13}" type="slidenum">
              <a:rPr lang="en-GB" smtClean="0"/>
              <a:t>‹#›</a:t>
            </a:fld>
            <a:endParaRPr lang="en-GB"/>
          </a:p>
        </p:txBody>
      </p:sp>
    </p:spTree>
    <p:extLst>
      <p:ext uri="{BB962C8B-B14F-4D97-AF65-F5344CB8AC3E}">
        <p14:creationId xmlns:p14="http://schemas.microsoft.com/office/powerpoint/2010/main" val="14692415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2329" y="2505075"/>
            <a:ext cx="4190702"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63E912B-917B-4C51-B3E2-C19CAA31DC1D}" type="datetimeFigureOut">
              <a:rPr lang="en-GB" smtClean="0"/>
              <a:t>02/04/2025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3B00820-22E5-41B7-9C7D-5A5EF53C7B13}" type="slidenum">
              <a:rPr lang="en-GB" smtClean="0"/>
              <a:t>‹#›</a:t>
            </a:fld>
            <a:endParaRPr lang="en-GB"/>
          </a:p>
        </p:txBody>
      </p:sp>
    </p:spTree>
    <p:extLst>
      <p:ext uri="{BB962C8B-B14F-4D97-AF65-F5344CB8AC3E}">
        <p14:creationId xmlns:p14="http://schemas.microsoft.com/office/powerpoint/2010/main" val="23747773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63E912B-917B-4C51-B3E2-C19CAA31DC1D}" type="datetimeFigureOut">
              <a:rPr lang="en-GB" smtClean="0"/>
              <a:t>02/04/2025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3B00820-22E5-41B7-9C7D-5A5EF53C7B13}" type="slidenum">
              <a:rPr lang="en-GB" smtClean="0"/>
              <a:t>‹#›</a:t>
            </a:fld>
            <a:endParaRPr lang="en-GB"/>
          </a:p>
        </p:txBody>
      </p:sp>
    </p:spTree>
    <p:extLst>
      <p:ext uri="{BB962C8B-B14F-4D97-AF65-F5344CB8AC3E}">
        <p14:creationId xmlns:p14="http://schemas.microsoft.com/office/powerpoint/2010/main" val="2221931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3E912B-917B-4C51-B3E2-C19CAA31DC1D}" type="datetimeFigureOut">
              <a:rPr lang="en-GB" smtClean="0"/>
              <a:t>02/04/2025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3B00820-22E5-41B7-9C7D-5A5EF53C7B13}" type="slidenum">
              <a:rPr lang="en-GB" smtClean="0"/>
              <a:t>‹#›</a:t>
            </a:fld>
            <a:endParaRPr lang="en-GB"/>
          </a:p>
        </p:txBody>
      </p:sp>
    </p:spTree>
    <p:extLst>
      <p:ext uri="{BB962C8B-B14F-4D97-AF65-F5344CB8AC3E}">
        <p14:creationId xmlns:p14="http://schemas.microsoft.com/office/powerpoint/2010/main" val="1108561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63E912B-917B-4C51-B3E2-C19CAA31DC1D}" type="datetimeFigureOut">
              <a:rPr lang="en-GB" smtClean="0"/>
              <a:t>02/04/2025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3B00820-22E5-41B7-9C7D-5A5EF53C7B13}" type="slidenum">
              <a:rPr lang="en-GB" smtClean="0"/>
              <a:t>‹#›</a:t>
            </a:fld>
            <a:endParaRPr lang="en-GB"/>
          </a:p>
        </p:txBody>
      </p:sp>
    </p:spTree>
    <p:extLst>
      <p:ext uri="{BB962C8B-B14F-4D97-AF65-F5344CB8AC3E}">
        <p14:creationId xmlns:p14="http://schemas.microsoft.com/office/powerpoint/2010/main" val="20393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63E912B-917B-4C51-B3E2-C19CAA31DC1D}" type="datetimeFigureOut">
              <a:rPr lang="en-GB" smtClean="0"/>
              <a:t>02/04/2025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3B00820-22E5-41B7-9C7D-5A5EF53C7B13}" type="slidenum">
              <a:rPr lang="en-GB" smtClean="0"/>
              <a:t>‹#›</a:t>
            </a:fld>
            <a:endParaRPr lang="en-GB"/>
          </a:p>
        </p:txBody>
      </p:sp>
    </p:spTree>
    <p:extLst>
      <p:ext uri="{BB962C8B-B14F-4D97-AF65-F5344CB8AC3E}">
        <p14:creationId xmlns:p14="http://schemas.microsoft.com/office/powerpoint/2010/main" val="2363234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3E912B-917B-4C51-B3E2-C19CAA31DC1D}" type="datetimeFigureOut">
              <a:rPr lang="en-GB" smtClean="0"/>
              <a:t>02/04/2025</a:t>
            </a:fld>
            <a:endParaRPr lang="en-GB"/>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B00820-22E5-41B7-9C7D-5A5EF53C7B13}" type="slidenum">
              <a:rPr lang="en-GB" smtClean="0"/>
              <a:t>‹#›</a:t>
            </a:fld>
            <a:endParaRPr lang="en-GB"/>
          </a:p>
        </p:txBody>
      </p:sp>
    </p:spTree>
    <p:extLst>
      <p:ext uri="{BB962C8B-B14F-4D97-AF65-F5344CB8AC3E}">
        <p14:creationId xmlns:p14="http://schemas.microsoft.com/office/powerpoint/2010/main" val="31043602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1.jpg"/></Relationships>
</file>

<file path=ppt/slides/_rels/slide11.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1.jpg"/></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7.png"/><Relationship Id="rId2" Type="http://schemas.openxmlformats.org/officeDocument/2006/relationships/image" Target="../media/image40.png"/><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image" Target="../media/image43.png"/><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1.jpg"/></Relationships>
</file>

<file path=ppt/slides/_rels/slide14.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46.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1.jpg"/></Relationships>
</file>

<file path=ppt/slides/_rels/slide15.xml.rels><?xml version="1.0" encoding="UTF-8" standalone="yes"?>
<Relationships xmlns="http://schemas.openxmlformats.org/package/2006/relationships"><Relationship Id="rId3" Type="http://schemas.openxmlformats.org/officeDocument/2006/relationships/image" Target="../media/image49.svg"/><Relationship Id="rId2" Type="http://schemas.openxmlformats.org/officeDocument/2006/relationships/image" Target="../media/image48.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1.jpg"/></Relationships>
</file>

<file path=ppt/slides/_rels/slide16.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1.jp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1.jpg"/></Relationships>
</file>

<file path=ppt/slides/_rels/slide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7.png"/><Relationship Id="rId5" Type="http://schemas.openxmlformats.org/officeDocument/2006/relationships/image" Target="../media/image13.svg"/><Relationship Id="rId10" Type="http://schemas.openxmlformats.org/officeDocument/2006/relationships/image" Target="../media/image1.jpg"/><Relationship Id="rId4" Type="http://schemas.openxmlformats.org/officeDocument/2006/relationships/image" Target="../media/image12.png"/><Relationship Id="rId9" Type="http://schemas.openxmlformats.org/officeDocument/2006/relationships/image" Target="../media/image17.sv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7.png"/><Relationship Id="rId7" Type="http://schemas.openxmlformats.org/officeDocument/2006/relationships/image" Target="../media/image21.sv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 Id="rId9" Type="http://schemas.openxmlformats.org/officeDocument/2006/relationships/image" Target="../media/image23.svg"/></Relationships>
</file>

<file path=ppt/slides/_rels/slide7.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1.jpg"/></Relationships>
</file>

<file path=ppt/slides/_rels/slide8.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1.jpg"/></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svg"/><Relationship Id="rId7" Type="http://schemas.openxmlformats.org/officeDocument/2006/relationships/image" Target="../media/image33.svg"/><Relationship Id="rId2" Type="http://schemas.openxmlformats.org/officeDocument/2006/relationships/image" Target="../media/image28.png"/><Relationship Id="rId1" Type="http://schemas.openxmlformats.org/officeDocument/2006/relationships/slideLayout" Target="../slideLayouts/slideLayout1.xml"/><Relationship Id="rId6" Type="http://schemas.openxmlformats.org/officeDocument/2006/relationships/image" Target="../media/image32.png"/><Relationship Id="rId11" Type="http://schemas.openxmlformats.org/officeDocument/2006/relationships/image" Target="../media/image7.png"/><Relationship Id="rId5" Type="http://schemas.openxmlformats.org/officeDocument/2006/relationships/image" Target="../media/image31.svg"/><Relationship Id="rId10" Type="http://schemas.openxmlformats.org/officeDocument/2006/relationships/image" Target="../media/image1.jpg"/><Relationship Id="rId4" Type="http://schemas.openxmlformats.org/officeDocument/2006/relationships/image" Target="../media/image30.png"/><Relationship Id="rId9" Type="http://schemas.openxmlformats.org/officeDocument/2006/relationships/image" Target="../media/image3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50E2835-EF96-49F6-A727-4113F6606514}"/>
              </a:ext>
              <a:ext uri="{C183D7F6-B498-43B3-948B-1728B52AA6E4}">
                <adec:decorative xmlns:adec="http://schemas.microsoft.com/office/drawing/2017/decorative" val="1"/>
              </a:ext>
            </a:extLst>
          </p:cNvPr>
          <p:cNvPicPr/>
          <p:nvPr/>
        </p:nvPicPr>
        <p:blipFill rotWithShape="1">
          <a:blip r:embed="rId2">
            <a:extLst>
              <a:ext uri="{28A0092B-C50C-407E-A947-70E740481C1C}">
                <a14:useLocalDpi xmlns:a14="http://schemas.microsoft.com/office/drawing/2010/main" val="0"/>
              </a:ext>
            </a:extLst>
          </a:blip>
          <a:srcRect t="20772" r="36966" b="5715"/>
          <a:stretch/>
        </p:blipFill>
        <p:spPr>
          <a:xfrm>
            <a:off x="5808968" y="675114"/>
            <a:ext cx="1439056" cy="615999"/>
          </a:xfrm>
          <a:prstGeom prst="rect">
            <a:avLst/>
          </a:prstGeom>
        </p:spPr>
      </p:pic>
      <p:sp>
        <p:nvSpPr>
          <p:cNvPr id="6" name="Title 5">
            <a:extLst>
              <a:ext uri="{FF2B5EF4-FFF2-40B4-BE49-F238E27FC236}">
                <a16:creationId xmlns:a16="http://schemas.microsoft.com/office/drawing/2014/main" id="{006E3A45-C29D-4F22-80E4-2DA23B81F1A7}"/>
              </a:ext>
            </a:extLst>
          </p:cNvPr>
          <p:cNvSpPr txBox="1">
            <a:spLocks noGrp="1"/>
          </p:cNvSpPr>
          <p:nvPr>
            <p:ph type="title" idx="4294967295"/>
          </p:nvPr>
        </p:nvSpPr>
        <p:spPr>
          <a:xfrm>
            <a:off x="940468" y="659645"/>
            <a:ext cx="5420227" cy="107721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schemeClr val="tx1"/>
                </a:solidFill>
                <a:effectLst/>
                <a:uLnTx/>
                <a:uFillTx/>
                <a:latin typeface="+mn-lt"/>
                <a:ea typeface="+mn-ea"/>
                <a:cs typeface="+mn-cs"/>
              </a:rPr>
              <a:t>Community Dialogue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schemeClr val="tx1"/>
                </a:solidFill>
                <a:effectLst/>
                <a:uLnTx/>
                <a:uFillTx/>
                <a:latin typeface="+mn-lt"/>
                <a:ea typeface="+mn-ea"/>
                <a:cs typeface="+mn-cs"/>
              </a:rPr>
              <a:t>Project</a:t>
            </a:r>
          </a:p>
        </p:txBody>
      </p:sp>
      <p:sp>
        <p:nvSpPr>
          <p:cNvPr id="3" name="TextBox 2">
            <a:extLst>
              <a:ext uri="{FF2B5EF4-FFF2-40B4-BE49-F238E27FC236}">
                <a16:creationId xmlns:a16="http://schemas.microsoft.com/office/drawing/2014/main" id="{10E94B78-7E09-480D-AE19-D24CEFE6EB36}"/>
              </a:ext>
            </a:extLst>
          </p:cNvPr>
          <p:cNvSpPr txBox="1"/>
          <p:nvPr/>
        </p:nvSpPr>
        <p:spPr>
          <a:xfrm>
            <a:off x="886070" y="2056433"/>
            <a:ext cx="3435016" cy="3323987"/>
          </a:xfrm>
          <a:prstGeom prst="rect">
            <a:avLst/>
          </a:prstGeom>
          <a:noFill/>
        </p:spPr>
        <p:txBody>
          <a:bodyPr wrap="square" rtlCol="0">
            <a:spAutoFit/>
          </a:bodyPr>
          <a:lstStyle/>
          <a:p>
            <a:r>
              <a:rPr lang="en-GB" sz="1400" noProof="0" dirty="0">
                <a:latin typeface="+mj-lt"/>
              </a:rPr>
              <a:t>The Community Dialogue Project is a co-created project which aims to listen to community members, and better understand their priorities and needs through some newly developed tools that will enable more engaged conversations. The project is led by Lancaster University, Lancaster City Council, Lancaster District CVS, </a:t>
            </a:r>
          </a:p>
          <a:p>
            <a:r>
              <a:rPr lang="en-GB" sz="1400" noProof="0" dirty="0">
                <a:latin typeface="+mj-lt"/>
              </a:rPr>
              <a:t>Lancashire and South Cumbria Integrated Care Board and Lancaster and Morecambe College and hopes to share insights and learnings back to all of these anchor organisations to ultimately enact real positive change for the Lancaster and Morecambe District. </a:t>
            </a:r>
          </a:p>
        </p:txBody>
      </p:sp>
      <p:sp>
        <p:nvSpPr>
          <p:cNvPr id="4" name="TextBox 3">
            <a:extLst>
              <a:ext uri="{FF2B5EF4-FFF2-40B4-BE49-F238E27FC236}">
                <a16:creationId xmlns:a16="http://schemas.microsoft.com/office/drawing/2014/main" id="{6907B69E-C974-45B8-AC60-203444340B8C}"/>
              </a:ext>
            </a:extLst>
          </p:cNvPr>
          <p:cNvSpPr txBox="1"/>
          <p:nvPr/>
        </p:nvSpPr>
        <p:spPr>
          <a:xfrm>
            <a:off x="5530516" y="2056433"/>
            <a:ext cx="3435016" cy="2246769"/>
          </a:xfrm>
          <a:prstGeom prst="rect">
            <a:avLst/>
          </a:prstGeom>
          <a:noFill/>
        </p:spPr>
        <p:txBody>
          <a:bodyPr wrap="square" rtlCol="0">
            <a:spAutoFit/>
          </a:bodyPr>
          <a:lstStyle/>
          <a:p>
            <a:r>
              <a:rPr lang="en-GB" sz="1400" noProof="0" dirty="0">
                <a:latin typeface="+mj-lt"/>
              </a:rPr>
              <a:t>The tools we have developed were created through a series of workshops with both the Lancaster Community Conversations Startegy Group and with community members themselves. Our hope is that these tools will be used by a wide range of community organisers, anchor organisations and grassroots networks and beyond to have more engaged and meaningful conversations with their communities. </a:t>
            </a:r>
          </a:p>
        </p:txBody>
      </p:sp>
      <p:pic>
        <p:nvPicPr>
          <p:cNvPr id="8" name="Picture 7" descr="Image from toolkit workshop of people looking at pieces of paper in a large room">
            <a:extLst>
              <a:ext uri="{FF2B5EF4-FFF2-40B4-BE49-F238E27FC236}">
                <a16:creationId xmlns:a16="http://schemas.microsoft.com/office/drawing/2014/main" id="{C86E4079-A254-46D5-B0DD-85ACD58D2D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656322" y="5636795"/>
            <a:ext cx="1624388" cy="1218291"/>
          </a:xfrm>
          <a:prstGeom prst="rect">
            <a:avLst/>
          </a:prstGeom>
        </p:spPr>
      </p:pic>
      <p:pic>
        <p:nvPicPr>
          <p:cNvPr id="10" name="Picture 9" descr="Image from toolkit workshop of people looking at pieces of paper in a large room">
            <a:extLst>
              <a:ext uri="{FF2B5EF4-FFF2-40B4-BE49-F238E27FC236}">
                <a16:creationId xmlns:a16="http://schemas.microsoft.com/office/drawing/2014/main" id="{7805FD33-DB29-4E9F-864D-5779EEC85B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312644" y="5636795"/>
            <a:ext cx="1624388" cy="1218291"/>
          </a:xfrm>
          <a:prstGeom prst="rect">
            <a:avLst/>
          </a:prstGeom>
        </p:spPr>
      </p:pic>
      <p:pic>
        <p:nvPicPr>
          <p:cNvPr id="12" name="Picture 11" descr="Image from toolkit workshop of people looking at pieces of paper in a large room">
            <a:extLst>
              <a:ext uri="{FF2B5EF4-FFF2-40B4-BE49-F238E27FC236}">
                <a16:creationId xmlns:a16="http://schemas.microsoft.com/office/drawing/2014/main" id="{3E5B28DE-9528-4D9F-B7A0-B892E413E0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4968966" y="5636795"/>
            <a:ext cx="1624388" cy="1218291"/>
          </a:xfrm>
          <a:prstGeom prst="rect">
            <a:avLst/>
          </a:prstGeom>
        </p:spPr>
      </p:pic>
      <p:pic>
        <p:nvPicPr>
          <p:cNvPr id="14" name="Picture 13" descr="Image from toolkit workshop of people looking at pieces of paper in a large room">
            <a:extLst>
              <a:ext uri="{FF2B5EF4-FFF2-40B4-BE49-F238E27FC236}">
                <a16:creationId xmlns:a16="http://schemas.microsoft.com/office/drawing/2014/main" id="{63FC39A6-0A3A-4E7D-ACF6-C2B557CB155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6625288" y="5636795"/>
            <a:ext cx="1624388" cy="1218291"/>
          </a:xfrm>
          <a:prstGeom prst="rect">
            <a:avLst/>
          </a:prstGeom>
        </p:spPr>
      </p:pic>
      <p:pic>
        <p:nvPicPr>
          <p:cNvPr id="16" name="Picture 15" descr="Image from toolkit workshop of people looking at pieces of paper in a large room">
            <a:extLst>
              <a:ext uri="{FF2B5EF4-FFF2-40B4-BE49-F238E27FC236}">
                <a16:creationId xmlns:a16="http://schemas.microsoft.com/office/drawing/2014/main" id="{986F2CE8-F464-4C4F-9D6F-5105B105EEA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8281612" y="5636795"/>
            <a:ext cx="1624388" cy="1218291"/>
          </a:xfrm>
          <a:prstGeom prst="rect">
            <a:avLst/>
          </a:prstGeom>
        </p:spPr>
      </p:pic>
      <p:pic>
        <p:nvPicPr>
          <p:cNvPr id="17" name="Picture 16" descr="Image from toolkit workshop of people looking at pieces of paper in a large room">
            <a:extLst>
              <a:ext uri="{FF2B5EF4-FFF2-40B4-BE49-F238E27FC236}">
                <a16:creationId xmlns:a16="http://schemas.microsoft.com/office/drawing/2014/main" id="{CBEB2CCA-3813-4407-B483-F1AC9051FA5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0" y="5636795"/>
            <a:ext cx="1624388" cy="1218291"/>
          </a:xfrm>
          <a:prstGeom prst="rect">
            <a:avLst/>
          </a:prstGeom>
        </p:spPr>
      </p:pic>
      <p:pic>
        <p:nvPicPr>
          <p:cNvPr id="13" name="Picture 12" descr="Lancaster university logo">
            <a:extLst>
              <a:ext uri="{FF2B5EF4-FFF2-40B4-BE49-F238E27FC236}">
                <a16:creationId xmlns:a16="http://schemas.microsoft.com/office/drawing/2014/main" id="{2FCA9AF6-A329-4DF3-A971-F06D81912C29}"/>
              </a:ext>
            </a:extLst>
          </p:cNvPr>
          <p:cNvPicPr>
            <a:picLocks noChangeAspect="1"/>
          </p:cNvPicPr>
          <p:nvPr/>
        </p:nvPicPr>
        <p:blipFill rotWithShape="1">
          <a:blip r:embed="rId8">
            <a:extLst>
              <a:ext uri="{28A0092B-C50C-407E-A947-70E740481C1C}">
                <a14:useLocalDpi xmlns:a14="http://schemas.microsoft.com/office/drawing/2010/main" val="0"/>
              </a:ext>
            </a:extLst>
          </a:blip>
          <a:srcRect t="13725" b="14052"/>
          <a:stretch/>
        </p:blipFill>
        <p:spPr>
          <a:xfrm>
            <a:off x="7538520" y="678725"/>
            <a:ext cx="1902062" cy="612805"/>
          </a:xfrm>
          <a:prstGeom prst="rect">
            <a:avLst/>
          </a:prstGeom>
        </p:spPr>
      </p:pic>
    </p:spTree>
    <p:extLst>
      <p:ext uri="{BB962C8B-B14F-4D97-AF65-F5344CB8AC3E}">
        <p14:creationId xmlns:p14="http://schemas.microsoft.com/office/powerpoint/2010/main" val="8248612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0C85EC6E-2176-4B4D-86C7-5518E955F81C}"/>
              </a:ext>
            </a:extLst>
          </p:cNvPr>
          <p:cNvSpPr txBox="1">
            <a:spLocks noGrp="1"/>
          </p:cNvSpPr>
          <p:nvPr>
            <p:ph type="title" idx="4294967295"/>
          </p:nvPr>
        </p:nvSpPr>
        <p:spPr>
          <a:xfrm>
            <a:off x="4068194" y="618570"/>
            <a:ext cx="3435016" cy="46166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u="sng" strike="noStrike" kern="1200" cap="none" spc="0" normalizeH="0" baseline="0" noProof="0" dirty="0">
                <a:ln>
                  <a:noFill/>
                </a:ln>
                <a:solidFill>
                  <a:srgbClr val="59B04A"/>
                </a:solidFill>
                <a:effectLst/>
                <a:uLnTx/>
                <a:uFillTx/>
                <a:latin typeface="+mn-lt"/>
                <a:ea typeface="+mn-ea"/>
                <a:cs typeface="+mn-cs"/>
              </a:rPr>
              <a:t>Passing Practice</a:t>
            </a:r>
          </a:p>
        </p:txBody>
      </p:sp>
      <p:sp>
        <p:nvSpPr>
          <p:cNvPr id="26" name="TextBox 25">
            <a:extLst>
              <a:ext uri="{FF2B5EF4-FFF2-40B4-BE49-F238E27FC236}">
                <a16:creationId xmlns:a16="http://schemas.microsoft.com/office/drawing/2014/main" id="{830703CD-1810-469C-B979-F5762765B0D8}"/>
              </a:ext>
            </a:extLst>
          </p:cNvPr>
          <p:cNvSpPr txBox="1"/>
          <p:nvPr/>
        </p:nvSpPr>
        <p:spPr>
          <a:xfrm>
            <a:off x="165955" y="354700"/>
            <a:ext cx="3435016" cy="584775"/>
          </a:xfrm>
          <a:prstGeom prst="rect">
            <a:avLst/>
          </a:prstGeom>
          <a:noFill/>
        </p:spPr>
        <p:txBody>
          <a:bodyPr wrap="square" rtlCol="0">
            <a:spAutoFit/>
          </a:bodyPr>
          <a:lstStyle/>
          <a:p>
            <a:r>
              <a:rPr lang="en-GB" sz="3200" b="1" dirty="0">
                <a:solidFill>
                  <a:srgbClr val="59B04A"/>
                </a:solidFill>
              </a:rPr>
              <a:t>Team Talk</a:t>
            </a:r>
          </a:p>
        </p:txBody>
      </p:sp>
      <p:sp>
        <p:nvSpPr>
          <p:cNvPr id="27" name="TextBox 26">
            <a:extLst>
              <a:ext uri="{FF2B5EF4-FFF2-40B4-BE49-F238E27FC236}">
                <a16:creationId xmlns:a16="http://schemas.microsoft.com/office/drawing/2014/main" id="{93B03C31-AE6B-4AC0-812D-41B8787CA006}"/>
              </a:ext>
            </a:extLst>
          </p:cNvPr>
          <p:cNvSpPr txBox="1"/>
          <p:nvPr/>
        </p:nvSpPr>
        <p:spPr>
          <a:xfrm>
            <a:off x="165955" y="935736"/>
            <a:ext cx="3435013" cy="707886"/>
          </a:xfrm>
          <a:prstGeom prst="rect">
            <a:avLst/>
          </a:prstGeom>
          <a:noFill/>
        </p:spPr>
        <p:txBody>
          <a:bodyPr wrap="square" rtlCol="0">
            <a:spAutoFit/>
          </a:bodyPr>
          <a:lstStyle/>
          <a:p>
            <a:r>
              <a:rPr lang="en-GB" sz="2000" dirty="0">
                <a:solidFill>
                  <a:srgbClr val="59B04A"/>
                </a:solidFill>
              </a:rPr>
              <a:t>Think about their pitch, roles, relationships, management </a:t>
            </a:r>
          </a:p>
        </p:txBody>
      </p:sp>
      <p:sp>
        <p:nvSpPr>
          <p:cNvPr id="25" name="TextBox 24">
            <a:extLst>
              <a:ext uri="{FF2B5EF4-FFF2-40B4-BE49-F238E27FC236}">
                <a16:creationId xmlns:a16="http://schemas.microsoft.com/office/drawing/2014/main" id="{9C8B360C-140B-4911-8FF0-B3F09FE21B22}"/>
              </a:ext>
            </a:extLst>
          </p:cNvPr>
          <p:cNvSpPr txBox="1"/>
          <p:nvPr/>
        </p:nvSpPr>
        <p:spPr>
          <a:xfrm>
            <a:off x="165955" y="1735488"/>
            <a:ext cx="3435016" cy="3216265"/>
          </a:xfrm>
          <a:prstGeom prst="rect">
            <a:avLst/>
          </a:prstGeom>
          <a:noFill/>
        </p:spPr>
        <p:txBody>
          <a:bodyPr wrap="square" rtlCol="0">
            <a:spAutoFit/>
          </a:bodyPr>
          <a:lstStyle/>
          <a:p>
            <a:r>
              <a:rPr lang="en-GB" sz="1200" b="1" dirty="0">
                <a:latin typeface="+mj-lt"/>
              </a:rPr>
              <a:t>Group or Focus: </a:t>
            </a:r>
            <a:r>
              <a:rPr lang="en-GB" sz="1200" dirty="0">
                <a:latin typeface="+mj-lt"/>
              </a:rPr>
              <a:t>Any sports group or team. Limited audience but can imagine this working doing with familiar people - used to chatting - different dynamic. You go to their space and show you understand their bond. </a:t>
            </a:r>
          </a:p>
          <a:p>
            <a:endParaRPr lang="en-GB" sz="1200" dirty="0">
              <a:latin typeface="+mj-lt"/>
            </a:endParaRPr>
          </a:p>
          <a:p>
            <a:r>
              <a:rPr lang="en-GB" sz="1200" b="1" dirty="0">
                <a:latin typeface="+mj-lt"/>
              </a:rPr>
              <a:t>What is the tool trying to do specifically?  </a:t>
            </a:r>
          </a:p>
          <a:p>
            <a:r>
              <a:rPr lang="en-GB" sz="1200" dirty="0">
                <a:latin typeface="+mj-lt"/>
              </a:rPr>
              <a:t>Take the metaphor of the team and use that to frame what you're talking about</a:t>
            </a:r>
          </a:p>
          <a:p>
            <a:r>
              <a:rPr lang="en-GB" sz="1200" dirty="0">
                <a:latin typeface="+mj-lt"/>
              </a:rPr>
              <a:t>More space for fun + laughing - specific questions only.  </a:t>
            </a:r>
          </a:p>
          <a:p>
            <a:endParaRPr lang="en-GB" sz="1200" dirty="0">
              <a:latin typeface="+mj-lt"/>
            </a:endParaRPr>
          </a:p>
          <a:p>
            <a:r>
              <a:rPr lang="en-GB" sz="1200" b="1" dirty="0">
                <a:latin typeface="+mj-lt"/>
              </a:rPr>
              <a:t>What are the instructions for using the tool?  </a:t>
            </a:r>
          </a:p>
          <a:p>
            <a:r>
              <a:rPr lang="en-GB" sz="1200" dirty="0">
                <a:latin typeface="+mj-lt"/>
              </a:rPr>
              <a:t>Have a prompt that a small group responds to then ‘pass’ it to another group</a:t>
            </a:r>
          </a:p>
          <a:p>
            <a:r>
              <a:rPr lang="en-GB" sz="1200" dirty="0">
                <a:latin typeface="+mj-lt"/>
              </a:rPr>
              <a:t>You can have multiple prompts being passed around </a:t>
            </a:r>
          </a:p>
          <a:p>
            <a:endParaRPr lang="en-GB" sz="1100" dirty="0">
              <a:latin typeface="+mj-lt"/>
            </a:endParaRPr>
          </a:p>
        </p:txBody>
      </p:sp>
      <p:pic>
        <p:nvPicPr>
          <p:cNvPr id="3" name="Graphic 2" descr="Two human figures playing basketball">
            <a:extLst>
              <a:ext uri="{FF2B5EF4-FFF2-40B4-BE49-F238E27FC236}">
                <a16:creationId xmlns:a16="http://schemas.microsoft.com/office/drawing/2014/main" id="{468AE88A-59A9-4F70-A187-400EB11CE8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72012" y="3233737"/>
            <a:ext cx="3852042" cy="2676843"/>
          </a:xfrm>
          <a:prstGeom prst="rect">
            <a:avLst/>
          </a:prstGeom>
        </p:spPr>
      </p:pic>
      <p:cxnSp>
        <p:nvCxnSpPr>
          <p:cNvPr id="6" name="Straight Connector 5">
            <a:extLst>
              <a:ext uri="{FF2B5EF4-FFF2-40B4-BE49-F238E27FC236}">
                <a16:creationId xmlns:a16="http://schemas.microsoft.com/office/drawing/2014/main" id="{2D7374C9-70DA-4E22-BF60-1E137F0288CD}"/>
              </a:ext>
              <a:ext uri="{C183D7F6-B498-43B3-948B-1728B52AA6E4}">
                <adec:decorative xmlns:adec="http://schemas.microsoft.com/office/drawing/2017/decorative" val="1"/>
              </a:ext>
            </a:extLst>
          </p:cNvPr>
          <p:cNvCxnSpPr/>
          <p:nvPr/>
        </p:nvCxnSpPr>
        <p:spPr>
          <a:xfrm>
            <a:off x="3729789"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BFD84BC0-EB7A-40B6-80EC-BF194EB849EB}"/>
              </a:ext>
            </a:extLst>
          </p:cNvPr>
          <p:cNvSpPr txBox="1"/>
          <p:nvPr/>
        </p:nvSpPr>
        <p:spPr>
          <a:xfrm>
            <a:off x="165955" y="5492933"/>
            <a:ext cx="3435016" cy="573940"/>
          </a:xfrm>
          <a:prstGeom prst="rect">
            <a:avLst/>
          </a:prstGeom>
          <a:noFill/>
        </p:spPr>
        <p:txBody>
          <a:bodyPr wrap="square" rtlCol="0">
            <a:spAutoFit/>
          </a:bodyPr>
          <a:lstStyle/>
          <a:p>
            <a:pPr>
              <a:lnSpc>
                <a:spcPct val="150000"/>
              </a:lnSpc>
            </a:pPr>
            <a:r>
              <a:rPr lang="en-GB" sz="1100" dirty="0">
                <a:latin typeface="+mj-lt"/>
              </a:rPr>
              <a:t>Version created by: </a:t>
            </a:r>
          </a:p>
          <a:p>
            <a:pPr>
              <a:lnSpc>
                <a:spcPct val="150000"/>
              </a:lnSpc>
            </a:pPr>
            <a:r>
              <a:rPr lang="en-GB" sz="1100" dirty="0">
                <a:latin typeface="+mj-lt"/>
              </a:rPr>
              <a:t>Date:</a:t>
            </a:r>
          </a:p>
        </p:txBody>
      </p:sp>
      <p:grpSp>
        <p:nvGrpSpPr>
          <p:cNvPr id="29" name="Group 28">
            <a:extLst>
              <a:ext uri="{FF2B5EF4-FFF2-40B4-BE49-F238E27FC236}">
                <a16:creationId xmlns:a16="http://schemas.microsoft.com/office/drawing/2014/main" id="{CBAC9895-62CB-46D3-98D6-9F461E16FF0D}"/>
              </a:ext>
              <a:ext uri="{C183D7F6-B498-43B3-948B-1728B52AA6E4}">
                <adec:decorative xmlns:adec="http://schemas.microsoft.com/office/drawing/2017/decorative" val="1"/>
              </a:ext>
            </a:extLst>
          </p:cNvPr>
          <p:cNvGrpSpPr/>
          <p:nvPr/>
        </p:nvGrpSpPr>
        <p:grpSpPr>
          <a:xfrm>
            <a:off x="165955" y="6110003"/>
            <a:ext cx="3435164" cy="533873"/>
            <a:chOff x="190256" y="6079901"/>
            <a:chExt cx="3435164" cy="533873"/>
          </a:xfrm>
        </p:grpSpPr>
        <p:pic>
          <p:nvPicPr>
            <p:cNvPr id="30" name="Picture 29" descr="A logo for a community&#10;&#10;Description automatically generated">
              <a:extLst>
                <a:ext uri="{FF2B5EF4-FFF2-40B4-BE49-F238E27FC236}">
                  <a16:creationId xmlns:a16="http://schemas.microsoft.com/office/drawing/2014/main" id="{8BC24A0D-C280-44EC-B14F-AE70A1436B20}"/>
                </a:ext>
              </a:extLst>
            </p:cNvPr>
            <p:cNvPicPr/>
            <p:nvPr/>
          </p:nvPicPr>
          <p:blipFill rotWithShape="1">
            <a:blip r:embed="rId4">
              <a:extLst>
                <a:ext uri="{28A0092B-C50C-407E-A947-70E740481C1C}">
                  <a14:useLocalDpi xmlns:a14="http://schemas.microsoft.com/office/drawing/2010/main" val="0"/>
                </a:ext>
              </a:extLst>
            </a:blip>
            <a:srcRect t="20772" r="36966" b="5715"/>
            <a:stretch/>
          </p:blipFill>
          <p:spPr>
            <a:xfrm>
              <a:off x="190256" y="6079901"/>
              <a:ext cx="1247199" cy="533873"/>
            </a:xfrm>
            <a:prstGeom prst="rect">
              <a:avLst/>
            </a:prstGeom>
          </p:spPr>
        </p:pic>
        <p:pic>
          <p:nvPicPr>
            <p:cNvPr id="31" name="Picture 30">
              <a:extLst>
                <a:ext uri="{FF2B5EF4-FFF2-40B4-BE49-F238E27FC236}">
                  <a16:creationId xmlns:a16="http://schemas.microsoft.com/office/drawing/2014/main" id="{F27FD8AA-3018-48D5-A6A4-9E4B7DB072B2}"/>
                </a:ext>
              </a:extLst>
            </p:cNvPr>
            <p:cNvPicPr>
              <a:picLocks noChangeAspect="1"/>
            </p:cNvPicPr>
            <p:nvPr/>
          </p:nvPicPr>
          <p:blipFill rotWithShape="1">
            <a:blip r:embed="rId5">
              <a:extLst>
                <a:ext uri="{28A0092B-C50C-407E-A947-70E740481C1C}">
                  <a14:useLocalDpi xmlns:a14="http://schemas.microsoft.com/office/drawing/2010/main" val="0"/>
                </a:ext>
              </a:extLst>
            </a:blip>
            <a:srcRect t="13725" b="14052"/>
            <a:stretch/>
          </p:blipFill>
          <p:spPr>
            <a:xfrm>
              <a:off x="1976944" y="6079901"/>
              <a:ext cx="1648476" cy="531105"/>
            </a:xfrm>
            <a:prstGeom prst="rect">
              <a:avLst/>
            </a:prstGeom>
          </p:spPr>
        </p:pic>
      </p:grpSp>
    </p:spTree>
    <p:extLst>
      <p:ext uri="{BB962C8B-B14F-4D97-AF65-F5344CB8AC3E}">
        <p14:creationId xmlns:p14="http://schemas.microsoft.com/office/powerpoint/2010/main" val="36593346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0C85EC6E-2176-4B4D-86C7-5518E955F81C}"/>
              </a:ext>
            </a:extLst>
          </p:cNvPr>
          <p:cNvSpPr txBox="1">
            <a:spLocks noGrp="1"/>
          </p:cNvSpPr>
          <p:nvPr>
            <p:ph type="title" idx="4294967295"/>
          </p:nvPr>
        </p:nvSpPr>
        <p:spPr>
          <a:xfrm>
            <a:off x="4068194" y="618570"/>
            <a:ext cx="3435016" cy="46166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u="sng" strike="noStrike" kern="1200" cap="none" spc="0" normalizeH="0" baseline="0" noProof="0" dirty="0">
                <a:ln>
                  <a:noFill/>
                </a:ln>
                <a:solidFill>
                  <a:srgbClr val="59B04A"/>
                </a:solidFill>
                <a:effectLst/>
                <a:uLnTx/>
                <a:uFillTx/>
                <a:latin typeface="+mn-lt"/>
                <a:ea typeface="+mn-ea"/>
                <a:cs typeface="+mn-cs"/>
              </a:rPr>
              <a:t>Warm Up</a:t>
            </a:r>
          </a:p>
        </p:txBody>
      </p:sp>
      <p:sp>
        <p:nvSpPr>
          <p:cNvPr id="19" name="TextBox 18">
            <a:extLst>
              <a:ext uri="{FF2B5EF4-FFF2-40B4-BE49-F238E27FC236}">
                <a16:creationId xmlns:a16="http://schemas.microsoft.com/office/drawing/2014/main" id="{71EAC468-8456-4065-A641-8FC6D59D7027}"/>
              </a:ext>
            </a:extLst>
          </p:cNvPr>
          <p:cNvSpPr txBox="1"/>
          <p:nvPr/>
        </p:nvSpPr>
        <p:spPr>
          <a:xfrm>
            <a:off x="165955" y="333679"/>
            <a:ext cx="3435016" cy="523220"/>
          </a:xfrm>
          <a:prstGeom prst="rect">
            <a:avLst/>
          </a:prstGeom>
          <a:noFill/>
        </p:spPr>
        <p:txBody>
          <a:bodyPr wrap="square" rtlCol="0">
            <a:spAutoFit/>
          </a:bodyPr>
          <a:lstStyle/>
          <a:p>
            <a:r>
              <a:rPr lang="en-GB" sz="2800" b="1" dirty="0">
                <a:solidFill>
                  <a:srgbClr val="59B04A"/>
                </a:solidFill>
              </a:rPr>
              <a:t>Team Talk</a:t>
            </a:r>
          </a:p>
        </p:txBody>
      </p:sp>
      <p:sp>
        <p:nvSpPr>
          <p:cNvPr id="20" name="TextBox 19">
            <a:extLst>
              <a:ext uri="{FF2B5EF4-FFF2-40B4-BE49-F238E27FC236}">
                <a16:creationId xmlns:a16="http://schemas.microsoft.com/office/drawing/2014/main" id="{252985CA-9562-46D0-8853-C8FAF3C69C4C}"/>
              </a:ext>
            </a:extLst>
          </p:cNvPr>
          <p:cNvSpPr txBox="1"/>
          <p:nvPr/>
        </p:nvSpPr>
        <p:spPr>
          <a:xfrm>
            <a:off x="165955" y="849402"/>
            <a:ext cx="3435013" cy="646331"/>
          </a:xfrm>
          <a:prstGeom prst="rect">
            <a:avLst/>
          </a:prstGeom>
          <a:noFill/>
        </p:spPr>
        <p:txBody>
          <a:bodyPr wrap="square" rtlCol="0">
            <a:spAutoFit/>
          </a:bodyPr>
          <a:lstStyle/>
          <a:p>
            <a:r>
              <a:rPr lang="en-GB" dirty="0">
                <a:solidFill>
                  <a:srgbClr val="59B04A"/>
                </a:solidFill>
              </a:rPr>
              <a:t>Think about their pitch, roles, relationships, management </a:t>
            </a:r>
          </a:p>
        </p:txBody>
      </p:sp>
      <p:sp>
        <p:nvSpPr>
          <p:cNvPr id="18" name="TextBox 17">
            <a:extLst>
              <a:ext uri="{FF2B5EF4-FFF2-40B4-BE49-F238E27FC236}">
                <a16:creationId xmlns:a16="http://schemas.microsoft.com/office/drawing/2014/main" id="{034256DE-D33C-46BB-9900-C6F683DE7332}"/>
              </a:ext>
            </a:extLst>
          </p:cNvPr>
          <p:cNvSpPr txBox="1"/>
          <p:nvPr/>
        </p:nvSpPr>
        <p:spPr>
          <a:xfrm>
            <a:off x="165955" y="1495733"/>
            <a:ext cx="3435016" cy="3585597"/>
          </a:xfrm>
          <a:prstGeom prst="rect">
            <a:avLst/>
          </a:prstGeom>
          <a:noFill/>
        </p:spPr>
        <p:txBody>
          <a:bodyPr wrap="square" rtlCol="0">
            <a:spAutoFit/>
          </a:bodyPr>
          <a:lstStyle/>
          <a:p>
            <a:r>
              <a:rPr lang="en-GB" sz="1200" b="1" dirty="0">
                <a:latin typeface="+mj-lt"/>
              </a:rPr>
              <a:t>Group or Focus</a:t>
            </a:r>
            <a:r>
              <a:rPr lang="en-GB" sz="1200" dirty="0">
                <a:latin typeface="+mj-lt"/>
              </a:rPr>
              <a:t>: Any sports group or team. Limited audience but can imagine this working doing with familiar people - used to chatting - different dynamic. You go to their space and show you understand their bond. </a:t>
            </a:r>
          </a:p>
          <a:p>
            <a:endParaRPr lang="en-GB" sz="1200" dirty="0">
              <a:latin typeface="+mj-lt"/>
            </a:endParaRPr>
          </a:p>
          <a:p>
            <a:r>
              <a:rPr lang="en-GB" sz="1200" b="1" dirty="0">
                <a:latin typeface="+mj-lt"/>
              </a:rPr>
              <a:t>What is the tool trying to do specifically?  </a:t>
            </a:r>
          </a:p>
          <a:p>
            <a:r>
              <a:rPr lang="en-GB" sz="1200" dirty="0">
                <a:latin typeface="+mj-lt"/>
              </a:rPr>
              <a:t>Take the metaphor of the team and use that to frame what you're talking about</a:t>
            </a:r>
          </a:p>
          <a:p>
            <a:r>
              <a:rPr lang="en-GB" sz="1200" dirty="0">
                <a:latin typeface="+mj-lt"/>
              </a:rPr>
              <a:t>More space for fun + laughing - specific questions only.  </a:t>
            </a:r>
          </a:p>
          <a:p>
            <a:endParaRPr lang="en-GB" sz="1200" dirty="0">
              <a:latin typeface="+mj-lt"/>
            </a:endParaRPr>
          </a:p>
          <a:p>
            <a:r>
              <a:rPr lang="en-GB" sz="1200" b="1" dirty="0">
                <a:latin typeface="+mj-lt"/>
              </a:rPr>
              <a:t>What are the instructions for using the tool?  </a:t>
            </a:r>
          </a:p>
          <a:p>
            <a:r>
              <a:rPr lang="en-GB" sz="1200" dirty="0">
                <a:latin typeface="+mj-lt"/>
              </a:rPr>
              <a:t>Split the team into two</a:t>
            </a:r>
          </a:p>
          <a:p>
            <a:r>
              <a:rPr lang="en-GB" sz="1200" dirty="0">
                <a:latin typeface="+mj-lt"/>
              </a:rPr>
              <a:t>Give them either the same or a contrasting prompt</a:t>
            </a:r>
          </a:p>
          <a:p>
            <a:r>
              <a:rPr lang="en-GB" sz="1200" dirty="0">
                <a:latin typeface="+mj-lt"/>
              </a:rPr>
              <a:t>As a group, they decide on the winner</a:t>
            </a:r>
          </a:p>
          <a:p>
            <a:r>
              <a:rPr lang="en-GB" sz="1200" dirty="0">
                <a:latin typeface="+mj-lt"/>
              </a:rPr>
              <a:t>These groups know each other and are already ‘playfully’ competitive </a:t>
            </a:r>
          </a:p>
          <a:p>
            <a:endParaRPr lang="en-GB" sz="1100" dirty="0">
              <a:latin typeface="+mj-lt"/>
            </a:endParaRPr>
          </a:p>
        </p:txBody>
      </p:sp>
      <p:pic>
        <p:nvPicPr>
          <p:cNvPr id="3" name="Graphic 2" descr="Human figures playing football or american football">
            <a:extLst>
              <a:ext uri="{FF2B5EF4-FFF2-40B4-BE49-F238E27FC236}">
                <a16:creationId xmlns:a16="http://schemas.microsoft.com/office/drawing/2014/main" id="{945614B4-713F-4987-8018-FEE121F6F5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363386" y="3360452"/>
            <a:ext cx="4762218" cy="2469298"/>
          </a:xfrm>
          <a:prstGeom prst="rect">
            <a:avLst/>
          </a:prstGeom>
        </p:spPr>
      </p:pic>
      <p:cxnSp>
        <p:nvCxnSpPr>
          <p:cNvPr id="6" name="Straight Connector 5">
            <a:extLst>
              <a:ext uri="{FF2B5EF4-FFF2-40B4-BE49-F238E27FC236}">
                <a16:creationId xmlns:a16="http://schemas.microsoft.com/office/drawing/2014/main" id="{2D7374C9-70DA-4E22-BF60-1E137F0288CD}"/>
              </a:ext>
              <a:ext uri="{C183D7F6-B498-43B3-948B-1728B52AA6E4}">
                <adec:decorative xmlns:adec="http://schemas.microsoft.com/office/drawing/2017/decorative" val="1"/>
              </a:ext>
            </a:extLst>
          </p:cNvPr>
          <p:cNvCxnSpPr/>
          <p:nvPr/>
        </p:nvCxnSpPr>
        <p:spPr>
          <a:xfrm>
            <a:off x="3729789"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042B0D73-ADC2-460A-8DD8-8F64E5758238}"/>
              </a:ext>
            </a:extLst>
          </p:cNvPr>
          <p:cNvSpPr txBox="1"/>
          <p:nvPr/>
        </p:nvSpPr>
        <p:spPr>
          <a:xfrm>
            <a:off x="165955" y="5515042"/>
            <a:ext cx="3435016" cy="573940"/>
          </a:xfrm>
          <a:prstGeom prst="rect">
            <a:avLst/>
          </a:prstGeom>
          <a:noFill/>
        </p:spPr>
        <p:txBody>
          <a:bodyPr wrap="square" rtlCol="0">
            <a:spAutoFit/>
          </a:bodyPr>
          <a:lstStyle/>
          <a:p>
            <a:pPr>
              <a:lnSpc>
                <a:spcPct val="150000"/>
              </a:lnSpc>
            </a:pPr>
            <a:r>
              <a:rPr lang="en-GB" sz="1100" dirty="0">
                <a:latin typeface="+mj-lt"/>
              </a:rPr>
              <a:t>Version created by: </a:t>
            </a:r>
          </a:p>
          <a:p>
            <a:pPr>
              <a:lnSpc>
                <a:spcPct val="150000"/>
              </a:lnSpc>
            </a:pPr>
            <a:r>
              <a:rPr lang="en-GB" sz="1100" dirty="0">
                <a:latin typeface="+mj-lt"/>
              </a:rPr>
              <a:t>Date:</a:t>
            </a:r>
          </a:p>
        </p:txBody>
      </p:sp>
      <p:grpSp>
        <p:nvGrpSpPr>
          <p:cNvPr id="22" name="Group 21">
            <a:extLst>
              <a:ext uri="{FF2B5EF4-FFF2-40B4-BE49-F238E27FC236}">
                <a16:creationId xmlns:a16="http://schemas.microsoft.com/office/drawing/2014/main" id="{A56B13BC-126A-40E7-A4E0-00E0D89B4741}"/>
              </a:ext>
              <a:ext uri="{C183D7F6-B498-43B3-948B-1728B52AA6E4}">
                <adec:decorative xmlns:adec="http://schemas.microsoft.com/office/drawing/2017/decorative" val="1"/>
              </a:ext>
            </a:extLst>
          </p:cNvPr>
          <p:cNvGrpSpPr/>
          <p:nvPr/>
        </p:nvGrpSpPr>
        <p:grpSpPr>
          <a:xfrm>
            <a:off x="165955" y="6088982"/>
            <a:ext cx="3435164" cy="533873"/>
            <a:chOff x="190256" y="6079901"/>
            <a:chExt cx="3435164" cy="533873"/>
          </a:xfrm>
        </p:grpSpPr>
        <p:pic>
          <p:nvPicPr>
            <p:cNvPr id="23" name="Picture 22" descr="A logo for a community&#10;&#10;Description automatically generated">
              <a:extLst>
                <a:ext uri="{FF2B5EF4-FFF2-40B4-BE49-F238E27FC236}">
                  <a16:creationId xmlns:a16="http://schemas.microsoft.com/office/drawing/2014/main" id="{994845CC-2BD1-49C2-AA50-FCC9D2AAD31B}"/>
                </a:ext>
              </a:extLst>
            </p:cNvPr>
            <p:cNvPicPr/>
            <p:nvPr/>
          </p:nvPicPr>
          <p:blipFill rotWithShape="1">
            <a:blip r:embed="rId4">
              <a:extLst>
                <a:ext uri="{28A0092B-C50C-407E-A947-70E740481C1C}">
                  <a14:useLocalDpi xmlns:a14="http://schemas.microsoft.com/office/drawing/2010/main" val="0"/>
                </a:ext>
              </a:extLst>
            </a:blip>
            <a:srcRect t="20772" r="36966" b="5715"/>
            <a:stretch/>
          </p:blipFill>
          <p:spPr>
            <a:xfrm>
              <a:off x="190256" y="6079901"/>
              <a:ext cx="1247199" cy="533873"/>
            </a:xfrm>
            <a:prstGeom prst="rect">
              <a:avLst/>
            </a:prstGeom>
          </p:spPr>
        </p:pic>
        <p:pic>
          <p:nvPicPr>
            <p:cNvPr id="24" name="Picture 23">
              <a:extLst>
                <a:ext uri="{FF2B5EF4-FFF2-40B4-BE49-F238E27FC236}">
                  <a16:creationId xmlns:a16="http://schemas.microsoft.com/office/drawing/2014/main" id="{D57BC7F9-8C5A-4204-9CBD-DB5F659F4578}"/>
                </a:ext>
              </a:extLst>
            </p:cNvPr>
            <p:cNvPicPr>
              <a:picLocks noChangeAspect="1"/>
            </p:cNvPicPr>
            <p:nvPr/>
          </p:nvPicPr>
          <p:blipFill rotWithShape="1">
            <a:blip r:embed="rId5">
              <a:extLst>
                <a:ext uri="{28A0092B-C50C-407E-A947-70E740481C1C}">
                  <a14:useLocalDpi xmlns:a14="http://schemas.microsoft.com/office/drawing/2010/main" val="0"/>
                </a:ext>
              </a:extLst>
            </a:blip>
            <a:srcRect t="13725" b="14052"/>
            <a:stretch/>
          </p:blipFill>
          <p:spPr>
            <a:xfrm>
              <a:off x="1976944" y="6079901"/>
              <a:ext cx="1648476" cy="531105"/>
            </a:xfrm>
            <a:prstGeom prst="rect">
              <a:avLst/>
            </a:prstGeom>
          </p:spPr>
        </p:pic>
      </p:grpSp>
    </p:spTree>
    <p:extLst>
      <p:ext uri="{BB962C8B-B14F-4D97-AF65-F5344CB8AC3E}">
        <p14:creationId xmlns:p14="http://schemas.microsoft.com/office/powerpoint/2010/main" val="6109466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E35E56-6E7F-A8B0-74FA-D269E5C68B02}"/>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857BA578-A7B9-E935-7612-9CA229DE39AA}"/>
              </a:ext>
            </a:extLst>
          </p:cNvPr>
          <p:cNvSpPr txBox="1">
            <a:spLocks noGrp="1"/>
          </p:cNvSpPr>
          <p:nvPr>
            <p:ph type="title" idx="4294967295"/>
          </p:nvPr>
        </p:nvSpPr>
        <p:spPr>
          <a:xfrm>
            <a:off x="546955" y="302145"/>
            <a:ext cx="3596746" cy="126188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59B04A"/>
                </a:solidFill>
                <a:effectLst/>
                <a:uLnTx/>
                <a:uFillTx/>
                <a:latin typeface="+mn-lt"/>
                <a:ea typeface="+mn-ea"/>
                <a:cs typeface="+mn-cs"/>
              </a:rPr>
              <a:t>… and Chat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59B04A"/>
                </a:solidFill>
                <a:effectLst/>
                <a:uLnTx/>
                <a:uFillTx/>
                <a:latin typeface="+mn-lt"/>
                <a:ea typeface="+mn-ea"/>
                <a:cs typeface="+mn-cs"/>
              </a:rPr>
              <a:t>For non-sports based groups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59B04A"/>
                </a:solidFill>
                <a:effectLst/>
                <a:uLnTx/>
                <a:uFillTx/>
                <a:latin typeface="+mn-lt"/>
                <a:ea typeface="+mn-ea"/>
                <a:cs typeface="+mn-cs"/>
              </a:rPr>
              <a:t> </a:t>
            </a:r>
          </a:p>
        </p:txBody>
      </p:sp>
      <p:sp>
        <p:nvSpPr>
          <p:cNvPr id="24" name="TextBox 23">
            <a:extLst>
              <a:ext uri="{FF2B5EF4-FFF2-40B4-BE49-F238E27FC236}">
                <a16:creationId xmlns:a16="http://schemas.microsoft.com/office/drawing/2014/main" id="{32B5A3E5-0E29-A1A1-D910-5BFAE4EC1E27}"/>
              </a:ext>
            </a:extLst>
          </p:cNvPr>
          <p:cNvSpPr txBox="1"/>
          <p:nvPr/>
        </p:nvSpPr>
        <p:spPr>
          <a:xfrm>
            <a:off x="562467" y="1349137"/>
            <a:ext cx="3170784" cy="4155625"/>
          </a:xfrm>
          <a:prstGeom prst="rect">
            <a:avLst/>
          </a:prstGeom>
          <a:noFill/>
        </p:spPr>
        <p:txBody>
          <a:bodyPr wrap="square" rtlCol="0">
            <a:spAutoFit/>
          </a:bodyPr>
          <a:lstStyle/>
          <a:p>
            <a:r>
              <a:rPr lang="en-GB" sz="1108" b="1" dirty="0">
                <a:latin typeface="+mj-lt"/>
              </a:rPr>
              <a:t>Group or Focus: </a:t>
            </a:r>
            <a:r>
              <a:rPr lang="en-GB" sz="1108" dirty="0">
                <a:latin typeface="+mj-lt"/>
              </a:rPr>
              <a:t>Any group or team. Limited audience but can imagine this working doing with familiar people - used to chatting - different dynamic. You go to their space and show you understand their bond. </a:t>
            </a:r>
          </a:p>
          <a:p>
            <a:endParaRPr lang="en-GB" sz="1108" dirty="0">
              <a:latin typeface="+mj-lt"/>
            </a:endParaRPr>
          </a:p>
          <a:p>
            <a:r>
              <a:rPr lang="en-GB" sz="1108" b="1" dirty="0">
                <a:latin typeface="+mj-lt"/>
              </a:rPr>
              <a:t>What is the tool trying to do specifically?  </a:t>
            </a:r>
          </a:p>
          <a:p>
            <a:r>
              <a:rPr lang="en-GB" sz="1108" dirty="0">
                <a:latin typeface="+mj-lt"/>
              </a:rPr>
              <a:t>Using the commonality of the group to discuss other topics. For example if it was a knitting group, could a knitting pattern analogy be used to connect on a topic like AI – the knitting pattern is the input, the jumper is what ChatGPT produces. </a:t>
            </a:r>
          </a:p>
          <a:p>
            <a:r>
              <a:rPr lang="en-GB" sz="1108" dirty="0">
                <a:latin typeface="+mj-lt"/>
              </a:rPr>
              <a:t>By using the common language, or touchpoints of the group, we can have conversations in trusted spaces that might unlock views that might not have been shared elsewhere. </a:t>
            </a:r>
          </a:p>
          <a:p>
            <a:endParaRPr lang="en-GB" sz="1108" dirty="0">
              <a:latin typeface="+mj-lt"/>
            </a:endParaRPr>
          </a:p>
          <a:p>
            <a:r>
              <a:rPr lang="en-GB" sz="1108" b="1" dirty="0">
                <a:latin typeface="+mj-lt"/>
              </a:rPr>
              <a:t>What are the instructions for using the tool?  </a:t>
            </a:r>
          </a:p>
          <a:p>
            <a:r>
              <a:rPr lang="en-GB" sz="1108" dirty="0">
                <a:latin typeface="+mj-lt"/>
              </a:rPr>
              <a:t>Use the language and interests of the group to form the basis of your discussion. Does this group offer a unique perspective because of their common interests?</a:t>
            </a:r>
          </a:p>
          <a:p>
            <a:endParaRPr lang="en-GB" sz="1015" dirty="0">
              <a:latin typeface="+mj-lt"/>
            </a:endParaRPr>
          </a:p>
          <a:p>
            <a:endParaRPr lang="en-GB" sz="1015" dirty="0">
              <a:latin typeface="+mj-lt"/>
            </a:endParaRPr>
          </a:p>
        </p:txBody>
      </p:sp>
      <p:sp>
        <p:nvSpPr>
          <p:cNvPr id="12" name="TextBox 11">
            <a:extLst>
              <a:ext uri="{FF2B5EF4-FFF2-40B4-BE49-F238E27FC236}">
                <a16:creationId xmlns:a16="http://schemas.microsoft.com/office/drawing/2014/main" id="{41D3A24A-6B65-8992-6132-226362CC5130}"/>
              </a:ext>
            </a:extLst>
          </p:cNvPr>
          <p:cNvSpPr txBox="1"/>
          <p:nvPr/>
        </p:nvSpPr>
        <p:spPr>
          <a:xfrm>
            <a:off x="4383441" y="971785"/>
            <a:ext cx="2031785" cy="369332"/>
          </a:xfrm>
          <a:prstGeom prst="rect">
            <a:avLst/>
          </a:prstGeom>
          <a:noFill/>
        </p:spPr>
        <p:txBody>
          <a:bodyPr wrap="square" rtlCol="0">
            <a:spAutoFit/>
          </a:bodyPr>
          <a:lstStyle/>
          <a:p>
            <a:r>
              <a:rPr lang="en-GB" b="1" u="sng" dirty="0">
                <a:solidFill>
                  <a:srgbClr val="59B04A"/>
                </a:solidFill>
              </a:rPr>
              <a:t>Craft and Chat</a:t>
            </a:r>
          </a:p>
        </p:txBody>
      </p:sp>
      <p:pic>
        <p:nvPicPr>
          <p:cNvPr id="11" name="Picture 10" descr="A human figure doing some craft activities">
            <a:extLst>
              <a:ext uri="{FF2B5EF4-FFF2-40B4-BE49-F238E27FC236}">
                <a16:creationId xmlns:a16="http://schemas.microsoft.com/office/drawing/2014/main" id="{C11D7294-7E17-3BA7-EC84-3FCF58FAB6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9820" y="1376674"/>
            <a:ext cx="2850650" cy="2016095"/>
          </a:xfrm>
          <a:prstGeom prst="rect">
            <a:avLst/>
          </a:prstGeom>
        </p:spPr>
      </p:pic>
      <p:sp>
        <p:nvSpPr>
          <p:cNvPr id="15" name="TextBox 14">
            <a:extLst>
              <a:ext uri="{FF2B5EF4-FFF2-40B4-BE49-F238E27FC236}">
                <a16:creationId xmlns:a16="http://schemas.microsoft.com/office/drawing/2014/main" id="{EBF25714-F0BA-66E6-6AB5-30E645E2BAC5}"/>
              </a:ext>
            </a:extLst>
          </p:cNvPr>
          <p:cNvSpPr txBox="1"/>
          <p:nvPr/>
        </p:nvSpPr>
        <p:spPr>
          <a:xfrm>
            <a:off x="7412007" y="971785"/>
            <a:ext cx="2031785" cy="369332"/>
          </a:xfrm>
          <a:prstGeom prst="rect">
            <a:avLst/>
          </a:prstGeom>
          <a:noFill/>
        </p:spPr>
        <p:txBody>
          <a:bodyPr wrap="square" rtlCol="0">
            <a:spAutoFit/>
          </a:bodyPr>
          <a:lstStyle/>
          <a:p>
            <a:r>
              <a:rPr lang="en-GB" b="1" u="sng" dirty="0">
                <a:solidFill>
                  <a:srgbClr val="59B04A"/>
                </a:solidFill>
              </a:rPr>
              <a:t>Bake and Chat</a:t>
            </a:r>
          </a:p>
        </p:txBody>
      </p:sp>
      <p:pic>
        <p:nvPicPr>
          <p:cNvPr id="9" name="Picture 8" descr="A human figure baking">
            <a:extLst>
              <a:ext uri="{FF2B5EF4-FFF2-40B4-BE49-F238E27FC236}">
                <a16:creationId xmlns:a16="http://schemas.microsoft.com/office/drawing/2014/main" id="{7B6A2607-66C9-0FC2-2EA2-4B46752F7F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8640" y="1439637"/>
            <a:ext cx="2849501" cy="2016095"/>
          </a:xfrm>
          <a:prstGeom prst="rect">
            <a:avLst/>
          </a:prstGeom>
        </p:spPr>
      </p:pic>
      <p:sp>
        <p:nvSpPr>
          <p:cNvPr id="13" name="TextBox 12">
            <a:extLst>
              <a:ext uri="{FF2B5EF4-FFF2-40B4-BE49-F238E27FC236}">
                <a16:creationId xmlns:a16="http://schemas.microsoft.com/office/drawing/2014/main" id="{67DD7204-CDAA-4E2C-833F-6659CB1761F2}"/>
              </a:ext>
            </a:extLst>
          </p:cNvPr>
          <p:cNvSpPr txBox="1"/>
          <p:nvPr/>
        </p:nvSpPr>
        <p:spPr>
          <a:xfrm>
            <a:off x="4383441" y="3488634"/>
            <a:ext cx="2031785" cy="369332"/>
          </a:xfrm>
          <a:prstGeom prst="rect">
            <a:avLst/>
          </a:prstGeom>
          <a:noFill/>
        </p:spPr>
        <p:txBody>
          <a:bodyPr wrap="square" rtlCol="0">
            <a:spAutoFit/>
          </a:bodyPr>
          <a:lstStyle/>
          <a:p>
            <a:r>
              <a:rPr lang="en-GB" b="1" u="sng" dirty="0">
                <a:solidFill>
                  <a:srgbClr val="59B04A"/>
                </a:solidFill>
              </a:rPr>
              <a:t>Sew and Chat</a:t>
            </a:r>
          </a:p>
        </p:txBody>
      </p:sp>
      <p:pic>
        <p:nvPicPr>
          <p:cNvPr id="5" name="Picture 4" descr="A human figure holding up a tshirt">
            <a:extLst>
              <a:ext uri="{FF2B5EF4-FFF2-40B4-BE49-F238E27FC236}">
                <a16:creationId xmlns:a16="http://schemas.microsoft.com/office/drawing/2014/main" id="{6E5EA780-737B-204A-FB9F-5CE64787B7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50199" y="4077540"/>
            <a:ext cx="2589931" cy="1831920"/>
          </a:xfrm>
          <a:prstGeom prst="rect">
            <a:avLst/>
          </a:prstGeom>
        </p:spPr>
      </p:pic>
      <p:sp>
        <p:nvSpPr>
          <p:cNvPr id="14" name="TextBox 13">
            <a:extLst>
              <a:ext uri="{FF2B5EF4-FFF2-40B4-BE49-F238E27FC236}">
                <a16:creationId xmlns:a16="http://schemas.microsoft.com/office/drawing/2014/main" id="{C1DFB509-790A-98BD-A696-277942CF7A63}"/>
              </a:ext>
            </a:extLst>
          </p:cNvPr>
          <p:cNvSpPr txBox="1"/>
          <p:nvPr/>
        </p:nvSpPr>
        <p:spPr>
          <a:xfrm>
            <a:off x="7412007" y="3499171"/>
            <a:ext cx="2031785" cy="369332"/>
          </a:xfrm>
          <a:prstGeom prst="rect">
            <a:avLst/>
          </a:prstGeom>
          <a:noFill/>
        </p:spPr>
        <p:txBody>
          <a:bodyPr wrap="square" rtlCol="0">
            <a:spAutoFit/>
          </a:bodyPr>
          <a:lstStyle/>
          <a:p>
            <a:r>
              <a:rPr lang="en-GB" b="1" u="sng" dirty="0">
                <a:solidFill>
                  <a:srgbClr val="59B04A"/>
                </a:solidFill>
              </a:rPr>
              <a:t>Play and Chat</a:t>
            </a:r>
          </a:p>
        </p:txBody>
      </p:sp>
      <p:pic>
        <p:nvPicPr>
          <p:cNvPr id="18" name="Picture 17" descr="A cartoon of two people on a seesaw">
            <a:extLst>
              <a:ext uri="{FF2B5EF4-FFF2-40B4-BE49-F238E27FC236}">
                <a16:creationId xmlns:a16="http://schemas.microsoft.com/office/drawing/2014/main" id="{CE1042B3-2EB9-AA81-03DB-26105B7557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13349" y="3868503"/>
            <a:ext cx="2964792" cy="2096223"/>
          </a:xfrm>
          <a:prstGeom prst="rect">
            <a:avLst/>
          </a:prstGeom>
        </p:spPr>
      </p:pic>
      <p:sp>
        <p:nvSpPr>
          <p:cNvPr id="16" name="TextBox 15">
            <a:extLst>
              <a:ext uri="{FF2B5EF4-FFF2-40B4-BE49-F238E27FC236}">
                <a16:creationId xmlns:a16="http://schemas.microsoft.com/office/drawing/2014/main" id="{8ED2CFDC-F4CE-F2C7-08CF-A5B08736D0CD}"/>
              </a:ext>
            </a:extLst>
          </p:cNvPr>
          <p:cNvSpPr txBox="1"/>
          <p:nvPr/>
        </p:nvSpPr>
        <p:spPr>
          <a:xfrm>
            <a:off x="5690776" y="5996338"/>
            <a:ext cx="2207141" cy="433196"/>
          </a:xfrm>
          <a:prstGeom prst="rect">
            <a:avLst/>
          </a:prstGeom>
          <a:noFill/>
        </p:spPr>
        <p:txBody>
          <a:bodyPr wrap="square" rtlCol="0">
            <a:spAutoFit/>
          </a:bodyPr>
          <a:lstStyle/>
          <a:p>
            <a:r>
              <a:rPr lang="en-GB" sz="2215" b="1" u="sng" dirty="0">
                <a:solidFill>
                  <a:srgbClr val="59B04A"/>
                </a:solidFill>
              </a:rPr>
              <a:t>. . . and Chat?</a:t>
            </a:r>
          </a:p>
        </p:txBody>
      </p:sp>
      <p:cxnSp>
        <p:nvCxnSpPr>
          <p:cNvPr id="6" name="Straight Connector 5">
            <a:extLst>
              <a:ext uri="{FF2B5EF4-FFF2-40B4-BE49-F238E27FC236}">
                <a16:creationId xmlns:a16="http://schemas.microsoft.com/office/drawing/2014/main" id="{F52967F0-B7B4-E5FF-2842-FE71ED945452}"/>
              </a:ext>
              <a:ext uri="{C183D7F6-B498-43B3-948B-1728B52AA6E4}">
                <adec:decorative xmlns:adec="http://schemas.microsoft.com/office/drawing/2017/decorative" val="1"/>
              </a:ext>
            </a:extLst>
          </p:cNvPr>
          <p:cNvCxnSpPr/>
          <p:nvPr/>
        </p:nvCxnSpPr>
        <p:spPr>
          <a:xfrm>
            <a:off x="4050337" y="263769"/>
            <a:ext cx="0" cy="63304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6EC0B8-33B2-EAEF-409C-C399D5688CBF}"/>
              </a:ext>
            </a:extLst>
          </p:cNvPr>
          <p:cNvSpPr txBox="1"/>
          <p:nvPr/>
        </p:nvSpPr>
        <p:spPr>
          <a:xfrm>
            <a:off x="534189" y="5240415"/>
            <a:ext cx="3170784" cy="536750"/>
          </a:xfrm>
          <a:prstGeom prst="rect">
            <a:avLst/>
          </a:prstGeom>
          <a:noFill/>
        </p:spPr>
        <p:txBody>
          <a:bodyPr wrap="square" rtlCol="0">
            <a:spAutoFit/>
          </a:bodyPr>
          <a:lstStyle/>
          <a:p>
            <a:pPr>
              <a:lnSpc>
                <a:spcPct val="150000"/>
              </a:lnSpc>
            </a:pPr>
            <a:r>
              <a:rPr lang="en-GB" sz="1015" dirty="0">
                <a:latin typeface="+mj-lt"/>
              </a:rPr>
              <a:t>Version created by: </a:t>
            </a:r>
          </a:p>
          <a:p>
            <a:pPr>
              <a:lnSpc>
                <a:spcPct val="150000"/>
              </a:lnSpc>
            </a:pPr>
            <a:r>
              <a:rPr lang="en-GB" sz="1015" dirty="0">
                <a:latin typeface="+mj-lt"/>
              </a:rPr>
              <a:t>Date:</a:t>
            </a:r>
          </a:p>
        </p:txBody>
      </p:sp>
      <p:grpSp>
        <p:nvGrpSpPr>
          <p:cNvPr id="28" name="Group 27">
            <a:extLst>
              <a:ext uri="{FF2B5EF4-FFF2-40B4-BE49-F238E27FC236}">
                <a16:creationId xmlns:a16="http://schemas.microsoft.com/office/drawing/2014/main" id="{F23D814B-9470-0592-142B-D7192A059421}"/>
              </a:ext>
              <a:ext uri="{C183D7F6-B498-43B3-948B-1728B52AA6E4}">
                <adec:decorative xmlns:adec="http://schemas.microsoft.com/office/drawing/2017/decorative" val="1"/>
              </a:ext>
            </a:extLst>
          </p:cNvPr>
          <p:cNvGrpSpPr/>
          <p:nvPr/>
        </p:nvGrpSpPr>
        <p:grpSpPr>
          <a:xfrm>
            <a:off x="534190" y="5855260"/>
            <a:ext cx="3170921" cy="492806"/>
            <a:chOff x="190256" y="6079901"/>
            <a:chExt cx="3435164" cy="533873"/>
          </a:xfrm>
        </p:grpSpPr>
        <p:pic>
          <p:nvPicPr>
            <p:cNvPr id="29" name="Picture 28" descr="A logo for a community&#10;&#10;Description automatically generated">
              <a:extLst>
                <a:ext uri="{FF2B5EF4-FFF2-40B4-BE49-F238E27FC236}">
                  <a16:creationId xmlns:a16="http://schemas.microsoft.com/office/drawing/2014/main" id="{D3198D73-2A18-5F59-DB80-5706E06B1A85}"/>
                </a:ext>
              </a:extLst>
            </p:cNvPr>
            <p:cNvPicPr/>
            <p:nvPr/>
          </p:nvPicPr>
          <p:blipFill rotWithShape="1">
            <a:blip r:embed="rId6">
              <a:extLst>
                <a:ext uri="{28A0092B-C50C-407E-A947-70E740481C1C}">
                  <a14:useLocalDpi xmlns:a14="http://schemas.microsoft.com/office/drawing/2010/main" val="0"/>
                </a:ext>
              </a:extLst>
            </a:blip>
            <a:srcRect t="20772" r="36966" b="5715"/>
            <a:stretch/>
          </p:blipFill>
          <p:spPr>
            <a:xfrm>
              <a:off x="190256" y="6079901"/>
              <a:ext cx="1247199" cy="533873"/>
            </a:xfrm>
            <a:prstGeom prst="rect">
              <a:avLst/>
            </a:prstGeom>
          </p:spPr>
        </p:pic>
        <p:pic>
          <p:nvPicPr>
            <p:cNvPr id="30" name="Picture 29">
              <a:extLst>
                <a:ext uri="{FF2B5EF4-FFF2-40B4-BE49-F238E27FC236}">
                  <a16:creationId xmlns:a16="http://schemas.microsoft.com/office/drawing/2014/main" id="{24A07F2A-F591-8288-5FA1-A610DB572D36}"/>
                </a:ext>
              </a:extLst>
            </p:cNvPr>
            <p:cNvPicPr>
              <a:picLocks noChangeAspect="1"/>
            </p:cNvPicPr>
            <p:nvPr/>
          </p:nvPicPr>
          <p:blipFill rotWithShape="1">
            <a:blip r:embed="rId7">
              <a:extLst>
                <a:ext uri="{28A0092B-C50C-407E-A947-70E740481C1C}">
                  <a14:useLocalDpi xmlns:a14="http://schemas.microsoft.com/office/drawing/2010/main" val="0"/>
                </a:ext>
              </a:extLst>
            </a:blip>
            <a:srcRect t="13725" b="14052"/>
            <a:stretch/>
          </p:blipFill>
          <p:spPr>
            <a:xfrm>
              <a:off x="1976944" y="6079901"/>
              <a:ext cx="1648476" cy="531105"/>
            </a:xfrm>
            <a:prstGeom prst="rect">
              <a:avLst/>
            </a:prstGeom>
          </p:spPr>
        </p:pic>
      </p:grpSp>
    </p:spTree>
    <p:extLst>
      <p:ext uri="{BB962C8B-B14F-4D97-AF65-F5344CB8AC3E}">
        <p14:creationId xmlns:p14="http://schemas.microsoft.com/office/powerpoint/2010/main" val="16098313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DFC0FE2-CF2E-4D98-93E0-55C0822F45AB}"/>
              </a:ext>
            </a:extLst>
          </p:cNvPr>
          <p:cNvSpPr txBox="1">
            <a:spLocks noGrp="1"/>
          </p:cNvSpPr>
          <p:nvPr>
            <p:ph type="title" idx="4294967295"/>
          </p:nvPr>
        </p:nvSpPr>
        <p:spPr>
          <a:xfrm>
            <a:off x="165955" y="245416"/>
            <a:ext cx="3596746" cy="95410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7C4683"/>
                </a:solidFill>
                <a:effectLst/>
                <a:uLnTx/>
                <a:uFillTx/>
                <a:latin typeface="+mn-lt"/>
                <a:ea typeface="+mn-ea"/>
                <a:cs typeface="+mn-cs"/>
              </a:rPr>
              <a:t>You: Your Thing: Your Community </a:t>
            </a:r>
          </a:p>
        </p:txBody>
      </p:sp>
      <p:sp>
        <p:nvSpPr>
          <p:cNvPr id="18" name="TextBox 17">
            <a:extLst>
              <a:ext uri="{FF2B5EF4-FFF2-40B4-BE49-F238E27FC236}">
                <a16:creationId xmlns:a16="http://schemas.microsoft.com/office/drawing/2014/main" id="{AECBAE3A-6F80-4571-80C2-25D941DAFB3D}"/>
              </a:ext>
            </a:extLst>
          </p:cNvPr>
          <p:cNvSpPr txBox="1"/>
          <p:nvPr/>
        </p:nvSpPr>
        <p:spPr>
          <a:xfrm>
            <a:off x="165955" y="1614734"/>
            <a:ext cx="3435016" cy="4324261"/>
          </a:xfrm>
          <a:prstGeom prst="rect">
            <a:avLst/>
          </a:prstGeom>
          <a:noFill/>
        </p:spPr>
        <p:txBody>
          <a:bodyPr wrap="square" rtlCol="0">
            <a:spAutoFit/>
          </a:bodyPr>
          <a:lstStyle/>
          <a:p>
            <a:r>
              <a:rPr lang="en-GB" sz="1200" b="1" dirty="0">
                <a:latin typeface="+mj-lt"/>
              </a:rPr>
              <a:t>Group or Focus: </a:t>
            </a:r>
            <a:r>
              <a:rPr lang="en-GB" sz="1200" dirty="0">
                <a:latin typeface="+mj-lt"/>
              </a:rPr>
              <a:t>Any exisiting group with a common interest</a:t>
            </a:r>
          </a:p>
          <a:p>
            <a:endParaRPr lang="en-GB" sz="1200" dirty="0">
              <a:latin typeface="+mj-lt"/>
            </a:endParaRPr>
          </a:p>
          <a:p>
            <a:r>
              <a:rPr lang="en-GB" sz="1200" b="1" dirty="0">
                <a:latin typeface="+mj-lt"/>
              </a:rPr>
              <a:t>What is the tool trying to do specifically?  </a:t>
            </a:r>
          </a:p>
          <a:p>
            <a:r>
              <a:rPr lang="en-GB" sz="1200" dirty="0">
                <a:latin typeface="+mj-lt"/>
              </a:rPr>
              <a:t>By taking a topic that a group is interested in learning about, we can create a reciprocal and more equitable conversation. You provide the expert or facilities to support the idea the group wants to know more about, and then as part of that session, you can then hold the conversation you want to have. It’s a win </a:t>
            </a:r>
            <a:r>
              <a:rPr lang="en-GB" sz="1200" dirty="0" err="1">
                <a:latin typeface="+mj-lt"/>
              </a:rPr>
              <a:t>win</a:t>
            </a:r>
            <a:r>
              <a:rPr lang="en-GB" sz="1200" dirty="0">
                <a:latin typeface="+mj-lt"/>
              </a:rPr>
              <a:t>! We’ve included some examples below.</a:t>
            </a:r>
          </a:p>
          <a:p>
            <a:endParaRPr lang="en-GB" sz="1200" dirty="0">
              <a:latin typeface="+mj-lt"/>
            </a:endParaRPr>
          </a:p>
          <a:p>
            <a:r>
              <a:rPr lang="en-GB" sz="1200" b="1" dirty="0">
                <a:latin typeface="+mj-lt"/>
              </a:rPr>
              <a:t>What are the instructions for using the tool?  </a:t>
            </a:r>
          </a:p>
          <a:p>
            <a:r>
              <a:rPr lang="en-GB" sz="1200" dirty="0">
                <a:latin typeface="+mj-lt"/>
              </a:rPr>
              <a:t>Identify the group you want to work with </a:t>
            </a:r>
          </a:p>
          <a:p>
            <a:r>
              <a:rPr lang="en-GB" sz="1200" dirty="0">
                <a:latin typeface="+mj-lt"/>
              </a:rPr>
              <a:t>Find out what they want to be better at doing </a:t>
            </a:r>
          </a:p>
          <a:p>
            <a:r>
              <a:rPr lang="en-GB" sz="1200" dirty="0">
                <a:latin typeface="+mj-lt"/>
              </a:rPr>
              <a:t>Find/pay someone with the right expertise </a:t>
            </a:r>
          </a:p>
          <a:p>
            <a:r>
              <a:rPr lang="en-GB" sz="1200" dirty="0">
                <a:latin typeface="+mj-lt"/>
              </a:rPr>
              <a:t>Brief the expert that you’re working with to ensure they know all of the aims for the session.</a:t>
            </a:r>
          </a:p>
          <a:p>
            <a:r>
              <a:rPr lang="en-GB" sz="1200" dirty="0">
                <a:latin typeface="+mj-lt"/>
              </a:rPr>
              <a:t>Promote and run an event</a:t>
            </a:r>
          </a:p>
          <a:p>
            <a:r>
              <a:rPr lang="en-GB" sz="1200" dirty="0">
                <a:latin typeface="+mj-lt"/>
              </a:rPr>
              <a:t>Have your conversation as part of this event </a:t>
            </a:r>
          </a:p>
          <a:p>
            <a:r>
              <a:rPr lang="en-GB" sz="1200" dirty="0">
                <a:latin typeface="+mj-lt"/>
              </a:rPr>
              <a:t>Use a space that the group feel comfortable in</a:t>
            </a:r>
          </a:p>
          <a:p>
            <a:endParaRPr lang="en-GB" sz="1100" dirty="0">
              <a:latin typeface="+mj-lt"/>
            </a:endParaRPr>
          </a:p>
        </p:txBody>
      </p:sp>
      <p:sp>
        <p:nvSpPr>
          <p:cNvPr id="2" name="TextBox 1">
            <a:extLst>
              <a:ext uri="{FF2B5EF4-FFF2-40B4-BE49-F238E27FC236}">
                <a16:creationId xmlns:a16="http://schemas.microsoft.com/office/drawing/2014/main" id="{C1E71C9E-9C1B-C288-D432-E82CBA833007}"/>
              </a:ext>
            </a:extLst>
          </p:cNvPr>
          <p:cNvSpPr txBox="1"/>
          <p:nvPr/>
        </p:nvSpPr>
        <p:spPr>
          <a:xfrm>
            <a:off x="4187530" y="537803"/>
            <a:ext cx="3596746" cy="461665"/>
          </a:xfrm>
          <a:prstGeom prst="rect">
            <a:avLst/>
          </a:prstGeom>
          <a:noFill/>
        </p:spPr>
        <p:txBody>
          <a:bodyPr wrap="square" rtlCol="0">
            <a:spAutoFit/>
          </a:bodyPr>
          <a:lstStyle/>
          <a:p>
            <a:r>
              <a:rPr lang="en-GB" sz="2400" b="1" dirty="0">
                <a:solidFill>
                  <a:srgbClr val="7C4683"/>
                </a:solidFill>
                <a:latin typeface="+mj-lt"/>
              </a:rPr>
              <a:t>Knowledge Swap</a:t>
            </a:r>
          </a:p>
        </p:txBody>
      </p:sp>
      <p:pic>
        <p:nvPicPr>
          <p:cNvPr id="4" name="Graphic 3" descr="Two human figures shaking hands">
            <a:extLst>
              <a:ext uri="{FF2B5EF4-FFF2-40B4-BE49-F238E27FC236}">
                <a16:creationId xmlns:a16="http://schemas.microsoft.com/office/drawing/2014/main" id="{08E4F503-5AE4-45CA-ABCE-887568E56B9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508997" y="1973419"/>
            <a:ext cx="3139920" cy="3204000"/>
          </a:xfrm>
          <a:prstGeom prst="rect">
            <a:avLst/>
          </a:prstGeom>
        </p:spPr>
      </p:pic>
      <p:sp>
        <p:nvSpPr>
          <p:cNvPr id="21" name="TextBox 20">
            <a:extLst>
              <a:ext uri="{FF2B5EF4-FFF2-40B4-BE49-F238E27FC236}">
                <a16:creationId xmlns:a16="http://schemas.microsoft.com/office/drawing/2014/main" id="{61AA6370-DB48-47ED-A434-CB53C3678E71}"/>
              </a:ext>
            </a:extLst>
          </p:cNvPr>
          <p:cNvSpPr txBox="1"/>
          <p:nvPr/>
        </p:nvSpPr>
        <p:spPr>
          <a:xfrm>
            <a:off x="165955" y="5538515"/>
            <a:ext cx="3435016" cy="573940"/>
          </a:xfrm>
          <a:prstGeom prst="rect">
            <a:avLst/>
          </a:prstGeom>
          <a:noFill/>
        </p:spPr>
        <p:txBody>
          <a:bodyPr wrap="square" rtlCol="0">
            <a:spAutoFit/>
          </a:bodyPr>
          <a:lstStyle/>
          <a:p>
            <a:pPr>
              <a:lnSpc>
                <a:spcPct val="150000"/>
              </a:lnSpc>
            </a:pPr>
            <a:r>
              <a:rPr lang="en-GB" sz="1100" dirty="0">
                <a:latin typeface="+mj-lt"/>
              </a:rPr>
              <a:t>Version created by: </a:t>
            </a:r>
          </a:p>
          <a:p>
            <a:pPr>
              <a:lnSpc>
                <a:spcPct val="150000"/>
              </a:lnSpc>
            </a:pPr>
            <a:r>
              <a:rPr lang="en-GB" sz="1100" dirty="0">
                <a:latin typeface="+mj-lt"/>
              </a:rPr>
              <a:t>Date:</a:t>
            </a:r>
          </a:p>
        </p:txBody>
      </p:sp>
      <p:grpSp>
        <p:nvGrpSpPr>
          <p:cNvPr id="22" name="Group 21">
            <a:extLst>
              <a:ext uri="{FF2B5EF4-FFF2-40B4-BE49-F238E27FC236}">
                <a16:creationId xmlns:a16="http://schemas.microsoft.com/office/drawing/2014/main" id="{54285629-3D26-4570-AF8C-D09740C46B65}"/>
              </a:ext>
              <a:ext uri="{C183D7F6-B498-43B3-948B-1728B52AA6E4}">
                <adec:decorative xmlns:adec="http://schemas.microsoft.com/office/drawing/2017/decorative" val="1"/>
              </a:ext>
            </a:extLst>
          </p:cNvPr>
          <p:cNvGrpSpPr/>
          <p:nvPr/>
        </p:nvGrpSpPr>
        <p:grpSpPr>
          <a:xfrm>
            <a:off x="165955" y="6204596"/>
            <a:ext cx="3435164" cy="533873"/>
            <a:chOff x="190256" y="6079901"/>
            <a:chExt cx="3435164" cy="533873"/>
          </a:xfrm>
        </p:grpSpPr>
        <p:pic>
          <p:nvPicPr>
            <p:cNvPr id="23" name="Picture 22" descr="A logo for a community&#10;&#10;Description automatically generated">
              <a:extLst>
                <a:ext uri="{FF2B5EF4-FFF2-40B4-BE49-F238E27FC236}">
                  <a16:creationId xmlns:a16="http://schemas.microsoft.com/office/drawing/2014/main" id="{5E463C4F-9584-447D-8F4D-714BD44A9446}"/>
                </a:ext>
              </a:extLst>
            </p:cNvPr>
            <p:cNvPicPr/>
            <p:nvPr/>
          </p:nvPicPr>
          <p:blipFill rotWithShape="1">
            <a:blip r:embed="rId4">
              <a:extLst>
                <a:ext uri="{28A0092B-C50C-407E-A947-70E740481C1C}">
                  <a14:useLocalDpi xmlns:a14="http://schemas.microsoft.com/office/drawing/2010/main" val="0"/>
                </a:ext>
              </a:extLst>
            </a:blip>
            <a:srcRect t="20772" r="36966" b="5715"/>
            <a:stretch/>
          </p:blipFill>
          <p:spPr>
            <a:xfrm>
              <a:off x="190256" y="6079901"/>
              <a:ext cx="1247199" cy="533873"/>
            </a:xfrm>
            <a:prstGeom prst="rect">
              <a:avLst/>
            </a:prstGeom>
          </p:spPr>
        </p:pic>
        <p:pic>
          <p:nvPicPr>
            <p:cNvPr id="24" name="Picture 23">
              <a:extLst>
                <a:ext uri="{FF2B5EF4-FFF2-40B4-BE49-F238E27FC236}">
                  <a16:creationId xmlns:a16="http://schemas.microsoft.com/office/drawing/2014/main" id="{BA28D182-83E0-41F9-8A1F-A4472094A0B8}"/>
                </a:ext>
              </a:extLst>
            </p:cNvPr>
            <p:cNvPicPr>
              <a:picLocks noChangeAspect="1"/>
            </p:cNvPicPr>
            <p:nvPr/>
          </p:nvPicPr>
          <p:blipFill rotWithShape="1">
            <a:blip r:embed="rId5">
              <a:extLst>
                <a:ext uri="{28A0092B-C50C-407E-A947-70E740481C1C}">
                  <a14:useLocalDpi xmlns:a14="http://schemas.microsoft.com/office/drawing/2010/main" val="0"/>
                </a:ext>
              </a:extLst>
            </a:blip>
            <a:srcRect t="13725" b="14052"/>
            <a:stretch/>
          </p:blipFill>
          <p:spPr>
            <a:xfrm>
              <a:off x="1976944" y="6079901"/>
              <a:ext cx="1648476" cy="531105"/>
            </a:xfrm>
            <a:prstGeom prst="rect">
              <a:avLst/>
            </a:prstGeom>
          </p:spPr>
        </p:pic>
      </p:grpSp>
      <p:cxnSp>
        <p:nvCxnSpPr>
          <p:cNvPr id="6" name="Straight Connector 5">
            <a:extLst>
              <a:ext uri="{FF2B5EF4-FFF2-40B4-BE49-F238E27FC236}">
                <a16:creationId xmlns:a16="http://schemas.microsoft.com/office/drawing/2014/main" id="{2D7374C9-70DA-4E22-BF60-1E137F0288CD}"/>
              </a:ext>
              <a:ext uri="{C183D7F6-B498-43B3-948B-1728B52AA6E4}">
                <adec:decorative xmlns:adec="http://schemas.microsoft.com/office/drawing/2017/decorative" val="1"/>
              </a:ext>
            </a:extLst>
          </p:cNvPr>
          <p:cNvCxnSpPr/>
          <p:nvPr/>
        </p:nvCxnSpPr>
        <p:spPr>
          <a:xfrm>
            <a:off x="397511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24738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a:extLst>
              <a:ext uri="{FF2B5EF4-FFF2-40B4-BE49-F238E27FC236}">
                <a16:creationId xmlns:a16="http://schemas.microsoft.com/office/drawing/2014/main" id="{FD7B94C7-E96C-4109-AA82-446245FC5B70}"/>
              </a:ext>
            </a:extLst>
          </p:cNvPr>
          <p:cNvSpPr txBox="1"/>
          <p:nvPr/>
        </p:nvSpPr>
        <p:spPr>
          <a:xfrm>
            <a:off x="154270" y="258522"/>
            <a:ext cx="3596746" cy="954107"/>
          </a:xfrm>
          <a:prstGeom prst="rect">
            <a:avLst/>
          </a:prstGeom>
          <a:noFill/>
        </p:spPr>
        <p:txBody>
          <a:bodyPr wrap="square" rtlCol="0">
            <a:spAutoFit/>
          </a:bodyPr>
          <a:lstStyle/>
          <a:p>
            <a:r>
              <a:rPr lang="en-GB" sz="2800" b="1" dirty="0">
                <a:solidFill>
                  <a:srgbClr val="7C4683"/>
                </a:solidFill>
              </a:rPr>
              <a:t>You: Your Thing: Your Community </a:t>
            </a:r>
          </a:p>
        </p:txBody>
      </p:sp>
      <p:sp>
        <p:nvSpPr>
          <p:cNvPr id="11" name="Title 10">
            <a:extLst>
              <a:ext uri="{FF2B5EF4-FFF2-40B4-BE49-F238E27FC236}">
                <a16:creationId xmlns:a16="http://schemas.microsoft.com/office/drawing/2014/main" id="{3EDE8C2D-79BE-4013-A4EC-DE4ABEBF7926}"/>
              </a:ext>
            </a:extLst>
          </p:cNvPr>
          <p:cNvSpPr txBox="1">
            <a:spLocks noGrp="1"/>
          </p:cNvSpPr>
          <p:nvPr>
            <p:ph type="title" idx="4294967295"/>
          </p:nvPr>
        </p:nvSpPr>
        <p:spPr>
          <a:xfrm>
            <a:off x="4252633" y="618570"/>
            <a:ext cx="3435016" cy="46166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u="sng" strike="noStrike" kern="1200" cap="none" spc="0" normalizeH="0" baseline="0" noProof="0" dirty="0">
                <a:ln>
                  <a:noFill/>
                </a:ln>
                <a:solidFill>
                  <a:srgbClr val="7C4683"/>
                </a:solidFill>
                <a:effectLst/>
                <a:uLnTx/>
                <a:uFillTx/>
                <a:latin typeface="+mn-lt"/>
                <a:ea typeface="+mn-ea"/>
                <a:cs typeface="+mn-cs"/>
              </a:rPr>
              <a:t>Python coding camp </a:t>
            </a:r>
          </a:p>
        </p:txBody>
      </p:sp>
      <p:sp>
        <p:nvSpPr>
          <p:cNvPr id="34" name="TextBox 33">
            <a:extLst>
              <a:ext uri="{FF2B5EF4-FFF2-40B4-BE49-F238E27FC236}">
                <a16:creationId xmlns:a16="http://schemas.microsoft.com/office/drawing/2014/main" id="{E223072F-EC2B-4007-A51C-35D1D86EF15F}"/>
              </a:ext>
            </a:extLst>
          </p:cNvPr>
          <p:cNvSpPr txBox="1"/>
          <p:nvPr/>
        </p:nvSpPr>
        <p:spPr>
          <a:xfrm>
            <a:off x="165955" y="1614734"/>
            <a:ext cx="3435016" cy="4308872"/>
          </a:xfrm>
          <a:prstGeom prst="rect">
            <a:avLst/>
          </a:prstGeom>
          <a:noFill/>
        </p:spPr>
        <p:txBody>
          <a:bodyPr wrap="square" rtlCol="0">
            <a:spAutoFit/>
          </a:bodyPr>
          <a:lstStyle/>
          <a:p>
            <a:r>
              <a:rPr lang="en-GB" sz="1200" b="1" dirty="0">
                <a:latin typeface="+mj-lt"/>
              </a:rPr>
              <a:t>Group or Focus: </a:t>
            </a:r>
            <a:r>
              <a:rPr lang="en-GB" sz="1200" dirty="0">
                <a:latin typeface="+mj-lt"/>
              </a:rPr>
              <a:t>A group that wants to know more about coding</a:t>
            </a:r>
          </a:p>
          <a:p>
            <a:endParaRPr lang="en-GB" sz="1200" dirty="0">
              <a:latin typeface="+mj-lt"/>
            </a:endParaRPr>
          </a:p>
          <a:p>
            <a:endParaRPr lang="en-GB" sz="1200" dirty="0">
              <a:latin typeface="+mj-lt"/>
            </a:endParaRPr>
          </a:p>
          <a:p>
            <a:r>
              <a:rPr lang="en-GB" sz="1200" b="1" dirty="0">
                <a:latin typeface="+mj-lt"/>
              </a:rPr>
              <a:t>What is the tool trying to do specifically?  </a:t>
            </a:r>
          </a:p>
          <a:p>
            <a:r>
              <a:rPr lang="en-GB" sz="1200" dirty="0">
                <a:latin typeface="+mj-lt"/>
              </a:rPr>
              <a:t>Perhaps you want to engage a group of young people – they want to know about coding, you want to know about the challenges they’re having at school. Could the coding expertise build this into their demonstration? </a:t>
            </a:r>
          </a:p>
          <a:p>
            <a:endParaRPr lang="en-GB" sz="1200" dirty="0">
              <a:latin typeface="+mj-lt"/>
            </a:endParaRPr>
          </a:p>
          <a:p>
            <a:endParaRPr lang="en-GB" sz="1200" dirty="0">
              <a:latin typeface="+mj-lt"/>
            </a:endParaRPr>
          </a:p>
          <a:p>
            <a:r>
              <a:rPr lang="en-GB" sz="1200" b="1" dirty="0">
                <a:latin typeface="+mj-lt"/>
              </a:rPr>
              <a:t>What are the instructions for using the tool?  </a:t>
            </a:r>
          </a:p>
          <a:p>
            <a:r>
              <a:rPr lang="en-GB" sz="1200" dirty="0">
                <a:latin typeface="+mj-lt"/>
              </a:rPr>
              <a:t>Identify the group you want to work with </a:t>
            </a:r>
          </a:p>
          <a:p>
            <a:r>
              <a:rPr lang="en-GB" sz="1200" dirty="0">
                <a:latin typeface="+mj-lt"/>
              </a:rPr>
              <a:t>Find out what they want to be better at doing </a:t>
            </a:r>
          </a:p>
          <a:p>
            <a:r>
              <a:rPr lang="en-GB" sz="1200" dirty="0">
                <a:latin typeface="+mj-lt"/>
              </a:rPr>
              <a:t>Find/pay someone with the right expertise </a:t>
            </a:r>
          </a:p>
          <a:p>
            <a:r>
              <a:rPr lang="en-GB" sz="1200" dirty="0">
                <a:latin typeface="+mj-lt"/>
              </a:rPr>
              <a:t>Brief the expert that you’re working with to ensure they know all of the aims for the session.</a:t>
            </a:r>
          </a:p>
          <a:p>
            <a:r>
              <a:rPr lang="en-GB" sz="1200" dirty="0">
                <a:latin typeface="+mj-lt"/>
              </a:rPr>
              <a:t>Promote and run an event</a:t>
            </a:r>
          </a:p>
          <a:p>
            <a:r>
              <a:rPr lang="en-GB" sz="1200" dirty="0">
                <a:latin typeface="+mj-lt"/>
              </a:rPr>
              <a:t>Have your conversation as part of this event </a:t>
            </a:r>
          </a:p>
          <a:p>
            <a:r>
              <a:rPr lang="en-GB" sz="1200" dirty="0">
                <a:latin typeface="+mj-lt"/>
              </a:rPr>
              <a:t>Use a space that the group feel comfortable in</a:t>
            </a:r>
          </a:p>
          <a:p>
            <a:endParaRPr lang="en-GB" sz="1100" dirty="0">
              <a:latin typeface="+mj-lt"/>
            </a:endParaRPr>
          </a:p>
          <a:p>
            <a:endParaRPr lang="en-GB" sz="1100" dirty="0">
              <a:latin typeface="+mj-lt"/>
            </a:endParaRPr>
          </a:p>
        </p:txBody>
      </p:sp>
      <p:pic>
        <p:nvPicPr>
          <p:cNvPr id="5" name="Graphic 4" descr="A human figure holding a tablet or phone">
            <a:extLst>
              <a:ext uri="{FF2B5EF4-FFF2-40B4-BE49-F238E27FC236}">
                <a16:creationId xmlns:a16="http://schemas.microsoft.com/office/drawing/2014/main" id="{B14E5B1C-8325-45DD-8DCE-66DFA505D9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30886" y="1952546"/>
            <a:ext cx="2186731" cy="3143426"/>
          </a:xfrm>
          <a:prstGeom prst="rect">
            <a:avLst/>
          </a:prstGeom>
        </p:spPr>
      </p:pic>
      <p:cxnSp>
        <p:nvCxnSpPr>
          <p:cNvPr id="6" name="Straight Connector 5">
            <a:extLst>
              <a:ext uri="{FF2B5EF4-FFF2-40B4-BE49-F238E27FC236}">
                <a16:creationId xmlns:a16="http://schemas.microsoft.com/office/drawing/2014/main" id="{2D7374C9-70DA-4E22-BF60-1E137F0288CD}"/>
              </a:ext>
              <a:ext uri="{C183D7F6-B498-43B3-948B-1728B52AA6E4}">
                <adec:decorative xmlns:adec="http://schemas.microsoft.com/office/drawing/2017/decorative" val="1"/>
              </a:ext>
            </a:extLst>
          </p:cNvPr>
          <p:cNvCxnSpPr/>
          <p:nvPr/>
        </p:nvCxnSpPr>
        <p:spPr>
          <a:xfrm>
            <a:off x="397511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134F9E1F-3B56-4BB3-8073-09791BD2C84E}"/>
              </a:ext>
            </a:extLst>
          </p:cNvPr>
          <p:cNvSpPr txBox="1"/>
          <p:nvPr/>
        </p:nvSpPr>
        <p:spPr>
          <a:xfrm>
            <a:off x="165955" y="5538515"/>
            <a:ext cx="3435016" cy="573940"/>
          </a:xfrm>
          <a:prstGeom prst="rect">
            <a:avLst/>
          </a:prstGeom>
          <a:noFill/>
        </p:spPr>
        <p:txBody>
          <a:bodyPr wrap="square" rtlCol="0">
            <a:spAutoFit/>
          </a:bodyPr>
          <a:lstStyle/>
          <a:p>
            <a:pPr>
              <a:lnSpc>
                <a:spcPct val="150000"/>
              </a:lnSpc>
            </a:pPr>
            <a:r>
              <a:rPr lang="en-GB" sz="1100" dirty="0">
                <a:latin typeface="+mj-lt"/>
              </a:rPr>
              <a:t>Version created by: </a:t>
            </a:r>
          </a:p>
          <a:p>
            <a:pPr>
              <a:lnSpc>
                <a:spcPct val="150000"/>
              </a:lnSpc>
            </a:pPr>
            <a:r>
              <a:rPr lang="en-GB" sz="1100" dirty="0">
                <a:latin typeface="+mj-lt"/>
              </a:rPr>
              <a:t>Date:</a:t>
            </a:r>
          </a:p>
        </p:txBody>
      </p:sp>
      <p:grpSp>
        <p:nvGrpSpPr>
          <p:cNvPr id="38" name="Group 37">
            <a:extLst>
              <a:ext uri="{FF2B5EF4-FFF2-40B4-BE49-F238E27FC236}">
                <a16:creationId xmlns:a16="http://schemas.microsoft.com/office/drawing/2014/main" id="{50CEA1C5-C288-4BEE-B8BB-E89CD11DD9A5}"/>
              </a:ext>
              <a:ext uri="{C183D7F6-B498-43B3-948B-1728B52AA6E4}">
                <adec:decorative xmlns:adec="http://schemas.microsoft.com/office/drawing/2017/decorative" val="1"/>
              </a:ext>
            </a:extLst>
          </p:cNvPr>
          <p:cNvGrpSpPr/>
          <p:nvPr/>
        </p:nvGrpSpPr>
        <p:grpSpPr>
          <a:xfrm>
            <a:off x="165955" y="6204596"/>
            <a:ext cx="3435164" cy="533873"/>
            <a:chOff x="190256" y="6079901"/>
            <a:chExt cx="3435164" cy="533873"/>
          </a:xfrm>
        </p:grpSpPr>
        <p:pic>
          <p:nvPicPr>
            <p:cNvPr id="39" name="Picture 38" descr="A logo for a community&#10;&#10;Description automatically generated">
              <a:extLst>
                <a:ext uri="{FF2B5EF4-FFF2-40B4-BE49-F238E27FC236}">
                  <a16:creationId xmlns:a16="http://schemas.microsoft.com/office/drawing/2014/main" id="{FEADAEF0-08CB-421E-92AB-659DA0305422}"/>
                </a:ext>
              </a:extLst>
            </p:cNvPr>
            <p:cNvPicPr/>
            <p:nvPr/>
          </p:nvPicPr>
          <p:blipFill rotWithShape="1">
            <a:blip r:embed="rId4">
              <a:extLst>
                <a:ext uri="{28A0092B-C50C-407E-A947-70E740481C1C}">
                  <a14:useLocalDpi xmlns:a14="http://schemas.microsoft.com/office/drawing/2010/main" val="0"/>
                </a:ext>
              </a:extLst>
            </a:blip>
            <a:srcRect t="20772" r="36966" b="5715"/>
            <a:stretch/>
          </p:blipFill>
          <p:spPr>
            <a:xfrm>
              <a:off x="190256" y="6079901"/>
              <a:ext cx="1247199" cy="533873"/>
            </a:xfrm>
            <a:prstGeom prst="rect">
              <a:avLst/>
            </a:prstGeom>
          </p:spPr>
        </p:pic>
        <p:pic>
          <p:nvPicPr>
            <p:cNvPr id="40" name="Picture 39">
              <a:extLst>
                <a:ext uri="{FF2B5EF4-FFF2-40B4-BE49-F238E27FC236}">
                  <a16:creationId xmlns:a16="http://schemas.microsoft.com/office/drawing/2014/main" id="{273EAF84-15D2-4C35-A1B3-33B0852FF1EC}"/>
                </a:ext>
              </a:extLst>
            </p:cNvPr>
            <p:cNvPicPr>
              <a:picLocks noChangeAspect="1"/>
            </p:cNvPicPr>
            <p:nvPr/>
          </p:nvPicPr>
          <p:blipFill rotWithShape="1">
            <a:blip r:embed="rId5">
              <a:extLst>
                <a:ext uri="{28A0092B-C50C-407E-A947-70E740481C1C}">
                  <a14:useLocalDpi xmlns:a14="http://schemas.microsoft.com/office/drawing/2010/main" val="0"/>
                </a:ext>
              </a:extLst>
            </a:blip>
            <a:srcRect t="13725" b="14052"/>
            <a:stretch/>
          </p:blipFill>
          <p:spPr>
            <a:xfrm>
              <a:off x="1976944" y="6079901"/>
              <a:ext cx="1648476" cy="531105"/>
            </a:xfrm>
            <a:prstGeom prst="rect">
              <a:avLst/>
            </a:prstGeom>
          </p:spPr>
        </p:pic>
      </p:grpSp>
    </p:spTree>
    <p:extLst>
      <p:ext uri="{BB962C8B-B14F-4D97-AF65-F5344CB8AC3E}">
        <p14:creationId xmlns:p14="http://schemas.microsoft.com/office/powerpoint/2010/main" val="35371633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a:extLst>
              <a:ext uri="{FF2B5EF4-FFF2-40B4-BE49-F238E27FC236}">
                <a16:creationId xmlns:a16="http://schemas.microsoft.com/office/drawing/2014/main" id="{CE1A3ABF-E15E-45A4-96F3-0A1041A5A236}"/>
              </a:ext>
            </a:extLst>
          </p:cNvPr>
          <p:cNvSpPr txBox="1"/>
          <p:nvPr/>
        </p:nvSpPr>
        <p:spPr>
          <a:xfrm>
            <a:off x="165955" y="354703"/>
            <a:ext cx="3596746" cy="954107"/>
          </a:xfrm>
          <a:prstGeom prst="rect">
            <a:avLst/>
          </a:prstGeom>
          <a:noFill/>
        </p:spPr>
        <p:txBody>
          <a:bodyPr wrap="square" rtlCol="0">
            <a:spAutoFit/>
          </a:bodyPr>
          <a:lstStyle/>
          <a:p>
            <a:r>
              <a:rPr lang="en-GB" sz="2800" b="1" dirty="0">
                <a:solidFill>
                  <a:srgbClr val="7C4683"/>
                </a:solidFill>
              </a:rPr>
              <a:t>You: Your Thing: Your Community </a:t>
            </a:r>
          </a:p>
        </p:txBody>
      </p:sp>
      <p:sp>
        <p:nvSpPr>
          <p:cNvPr id="11" name="Title 10">
            <a:extLst>
              <a:ext uri="{FF2B5EF4-FFF2-40B4-BE49-F238E27FC236}">
                <a16:creationId xmlns:a16="http://schemas.microsoft.com/office/drawing/2014/main" id="{3EDE8C2D-79BE-4013-A4EC-DE4ABEBF7926}"/>
              </a:ext>
            </a:extLst>
          </p:cNvPr>
          <p:cNvSpPr txBox="1">
            <a:spLocks noGrp="1"/>
          </p:cNvSpPr>
          <p:nvPr>
            <p:ph type="title" idx="4294967295"/>
          </p:nvPr>
        </p:nvSpPr>
        <p:spPr>
          <a:xfrm>
            <a:off x="4252633" y="618570"/>
            <a:ext cx="3435016" cy="46166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u="sng" strike="noStrike" kern="1200" cap="none" spc="0" normalizeH="0" baseline="0" noProof="0" dirty="0">
                <a:ln>
                  <a:noFill/>
                </a:ln>
                <a:solidFill>
                  <a:srgbClr val="7C4683"/>
                </a:solidFill>
                <a:effectLst/>
                <a:uLnTx/>
                <a:uFillTx/>
                <a:latin typeface="+mn-lt"/>
                <a:ea typeface="+mn-ea"/>
                <a:cs typeface="+mn-cs"/>
              </a:rPr>
              <a:t>Increase your influence </a:t>
            </a:r>
          </a:p>
        </p:txBody>
      </p:sp>
      <p:sp>
        <p:nvSpPr>
          <p:cNvPr id="8" name="TextBox 7">
            <a:extLst>
              <a:ext uri="{FF2B5EF4-FFF2-40B4-BE49-F238E27FC236}">
                <a16:creationId xmlns:a16="http://schemas.microsoft.com/office/drawing/2014/main" id="{F36FCC96-F50F-4106-A033-1F7D2905ACE9}"/>
              </a:ext>
            </a:extLst>
          </p:cNvPr>
          <p:cNvSpPr txBox="1"/>
          <p:nvPr/>
        </p:nvSpPr>
        <p:spPr>
          <a:xfrm>
            <a:off x="4252633" y="1080235"/>
            <a:ext cx="5388038" cy="464871"/>
          </a:xfrm>
          <a:prstGeom prst="rect">
            <a:avLst/>
          </a:prstGeom>
          <a:noFill/>
        </p:spPr>
        <p:txBody>
          <a:bodyPr wrap="square" rtlCol="0">
            <a:spAutoFit/>
          </a:bodyPr>
          <a:lstStyle/>
          <a:p>
            <a:pPr>
              <a:lnSpc>
                <a:spcPct val="150000"/>
              </a:lnSpc>
            </a:pPr>
            <a:r>
              <a:rPr lang="en-GB" dirty="0"/>
              <a:t>Social media for profit </a:t>
            </a:r>
          </a:p>
        </p:txBody>
      </p:sp>
      <p:sp>
        <p:nvSpPr>
          <p:cNvPr id="35" name="TextBox 34">
            <a:extLst>
              <a:ext uri="{FF2B5EF4-FFF2-40B4-BE49-F238E27FC236}">
                <a16:creationId xmlns:a16="http://schemas.microsoft.com/office/drawing/2014/main" id="{A81A7982-A8C1-42AE-893B-0D7D937CA621}"/>
              </a:ext>
            </a:extLst>
          </p:cNvPr>
          <p:cNvSpPr txBox="1"/>
          <p:nvPr/>
        </p:nvSpPr>
        <p:spPr>
          <a:xfrm>
            <a:off x="165955" y="1520144"/>
            <a:ext cx="3435016" cy="4308872"/>
          </a:xfrm>
          <a:prstGeom prst="rect">
            <a:avLst/>
          </a:prstGeom>
          <a:noFill/>
        </p:spPr>
        <p:txBody>
          <a:bodyPr wrap="square" rtlCol="0">
            <a:spAutoFit/>
          </a:bodyPr>
          <a:lstStyle/>
          <a:p>
            <a:r>
              <a:rPr lang="en-GB" sz="1200" b="1" dirty="0">
                <a:latin typeface="+mj-lt"/>
              </a:rPr>
              <a:t>Group or Focus: </a:t>
            </a:r>
            <a:r>
              <a:rPr lang="en-GB" sz="1200" dirty="0" err="1">
                <a:latin typeface="+mj-lt"/>
              </a:rPr>
              <a:t>NEEts</a:t>
            </a:r>
            <a:r>
              <a:rPr lang="en-GB" sz="1200" dirty="0">
                <a:latin typeface="+mj-lt"/>
              </a:rPr>
              <a:t>  16-18 but could also work with an older audience who are interested in learning more about social media</a:t>
            </a:r>
          </a:p>
          <a:p>
            <a:endParaRPr lang="en-GB" sz="1200" dirty="0">
              <a:latin typeface="+mj-lt"/>
            </a:endParaRPr>
          </a:p>
          <a:p>
            <a:endParaRPr lang="en-GB" sz="1200" dirty="0">
              <a:latin typeface="+mj-lt"/>
            </a:endParaRPr>
          </a:p>
          <a:p>
            <a:r>
              <a:rPr lang="en-GB" sz="1200" b="1" dirty="0">
                <a:latin typeface="+mj-lt"/>
              </a:rPr>
              <a:t>What is the tool trying to do specifically?  </a:t>
            </a:r>
          </a:p>
          <a:p>
            <a:r>
              <a:rPr lang="en-GB" sz="1200" dirty="0">
                <a:latin typeface="+mj-lt"/>
              </a:rPr>
              <a:t>Use a media expert to share examples and advice on building your influence via social media, but perhaps this could also unlock a conversation about online safety</a:t>
            </a:r>
          </a:p>
          <a:p>
            <a:endParaRPr lang="en-GB" sz="1200" dirty="0">
              <a:latin typeface="+mj-lt"/>
            </a:endParaRPr>
          </a:p>
          <a:p>
            <a:endParaRPr lang="en-GB" sz="1200" dirty="0">
              <a:latin typeface="+mj-lt"/>
            </a:endParaRPr>
          </a:p>
          <a:p>
            <a:r>
              <a:rPr lang="en-GB" sz="1200" b="1" dirty="0">
                <a:latin typeface="+mj-lt"/>
              </a:rPr>
              <a:t>What are the instructions for using the tool?  </a:t>
            </a:r>
          </a:p>
          <a:p>
            <a:r>
              <a:rPr lang="en-GB" sz="1200" dirty="0">
                <a:latin typeface="+mj-lt"/>
              </a:rPr>
              <a:t>Identify the group you want to work with </a:t>
            </a:r>
          </a:p>
          <a:p>
            <a:r>
              <a:rPr lang="en-GB" sz="1200" dirty="0">
                <a:latin typeface="+mj-lt"/>
              </a:rPr>
              <a:t>Find out what they want to be better at doing </a:t>
            </a:r>
          </a:p>
          <a:p>
            <a:r>
              <a:rPr lang="en-GB" sz="1200" dirty="0">
                <a:latin typeface="+mj-lt"/>
              </a:rPr>
              <a:t>Find/pay someone with the right expertise</a:t>
            </a:r>
          </a:p>
          <a:p>
            <a:r>
              <a:rPr lang="en-GB" sz="1200" dirty="0">
                <a:latin typeface="+mj-lt"/>
              </a:rPr>
              <a:t>Brief the expert that you’re working with to ensure they know all of the aims for the session. </a:t>
            </a:r>
          </a:p>
          <a:p>
            <a:r>
              <a:rPr lang="en-GB" sz="1200" dirty="0">
                <a:latin typeface="+mj-lt"/>
              </a:rPr>
              <a:t>Promote and run an event</a:t>
            </a:r>
          </a:p>
          <a:p>
            <a:r>
              <a:rPr lang="en-GB" sz="1200" dirty="0">
                <a:latin typeface="+mj-lt"/>
              </a:rPr>
              <a:t>Have your conversation as part of this event </a:t>
            </a:r>
          </a:p>
          <a:p>
            <a:r>
              <a:rPr lang="en-GB" sz="1200" dirty="0">
                <a:latin typeface="+mj-lt"/>
              </a:rPr>
              <a:t>Use a space that the group feel comfortable in</a:t>
            </a:r>
          </a:p>
          <a:p>
            <a:endParaRPr lang="en-GB" sz="1100" dirty="0">
              <a:latin typeface="+mj-lt"/>
            </a:endParaRPr>
          </a:p>
          <a:p>
            <a:endParaRPr lang="en-GB" sz="1100" dirty="0">
              <a:latin typeface="+mj-lt"/>
            </a:endParaRPr>
          </a:p>
        </p:txBody>
      </p:sp>
      <p:pic>
        <p:nvPicPr>
          <p:cNvPr id="4" name="Graphic 3" descr="A human figure holding a megaphone">
            <a:extLst>
              <a:ext uri="{FF2B5EF4-FFF2-40B4-BE49-F238E27FC236}">
                <a16:creationId xmlns:a16="http://schemas.microsoft.com/office/drawing/2014/main" id="{D62FC6BE-505A-42A0-8417-97E87D5B2AC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58098" y="2279280"/>
            <a:ext cx="2443679" cy="3302269"/>
          </a:xfrm>
          <a:prstGeom prst="rect">
            <a:avLst/>
          </a:prstGeom>
        </p:spPr>
      </p:pic>
      <p:cxnSp>
        <p:nvCxnSpPr>
          <p:cNvPr id="6" name="Straight Connector 5">
            <a:extLst>
              <a:ext uri="{FF2B5EF4-FFF2-40B4-BE49-F238E27FC236}">
                <a16:creationId xmlns:a16="http://schemas.microsoft.com/office/drawing/2014/main" id="{2D7374C9-70DA-4E22-BF60-1E137F0288CD}"/>
              </a:ext>
              <a:ext uri="{C183D7F6-B498-43B3-948B-1728B52AA6E4}">
                <adec:decorative xmlns:adec="http://schemas.microsoft.com/office/drawing/2017/decorative" val="1"/>
              </a:ext>
            </a:extLst>
          </p:cNvPr>
          <p:cNvCxnSpPr/>
          <p:nvPr/>
        </p:nvCxnSpPr>
        <p:spPr>
          <a:xfrm>
            <a:off x="397511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2AF0067A-80D7-4071-A884-FC89952670B8}"/>
              </a:ext>
            </a:extLst>
          </p:cNvPr>
          <p:cNvSpPr txBox="1"/>
          <p:nvPr/>
        </p:nvSpPr>
        <p:spPr>
          <a:xfrm>
            <a:off x="165955" y="5443925"/>
            <a:ext cx="3435016" cy="573940"/>
          </a:xfrm>
          <a:prstGeom prst="rect">
            <a:avLst/>
          </a:prstGeom>
          <a:noFill/>
        </p:spPr>
        <p:txBody>
          <a:bodyPr wrap="square" rtlCol="0">
            <a:spAutoFit/>
          </a:bodyPr>
          <a:lstStyle/>
          <a:p>
            <a:pPr>
              <a:lnSpc>
                <a:spcPct val="150000"/>
              </a:lnSpc>
            </a:pPr>
            <a:r>
              <a:rPr lang="en-GB" sz="1100" dirty="0">
                <a:latin typeface="+mj-lt"/>
              </a:rPr>
              <a:t>Version created by: </a:t>
            </a:r>
          </a:p>
          <a:p>
            <a:pPr>
              <a:lnSpc>
                <a:spcPct val="150000"/>
              </a:lnSpc>
            </a:pPr>
            <a:r>
              <a:rPr lang="en-GB" sz="1100" dirty="0">
                <a:latin typeface="+mj-lt"/>
              </a:rPr>
              <a:t>Date:</a:t>
            </a:r>
          </a:p>
        </p:txBody>
      </p:sp>
      <p:grpSp>
        <p:nvGrpSpPr>
          <p:cNvPr id="39" name="Group 38">
            <a:extLst>
              <a:ext uri="{FF2B5EF4-FFF2-40B4-BE49-F238E27FC236}">
                <a16:creationId xmlns:a16="http://schemas.microsoft.com/office/drawing/2014/main" id="{4EC442CB-7895-4095-8F84-8E4A3CEE9A8D}"/>
              </a:ext>
              <a:ext uri="{C183D7F6-B498-43B3-948B-1728B52AA6E4}">
                <adec:decorative xmlns:adec="http://schemas.microsoft.com/office/drawing/2017/decorative" val="1"/>
              </a:ext>
            </a:extLst>
          </p:cNvPr>
          <p:cNvGrpSpPr/>
          <p:nvPr/>
        </p:nvGrpSpPr>
        <p:grpSpPr>
          <a:xfrm>
            <a:off x="165955" y="6110006"/>
            <a:ext cx="3435164" cy="533873"/>
            <a:chOff x="190256" y="6079901"/>
            <a:chExt cx="3435164" cy="533873"/>
          </a:xfrm>
        </p:grpSpPr>
        <p:pic>
          <p:nvPicPr>
            <p:cNvPr id="40" name="Picture 39" descr="A logo for a community&#10;&#10;Description automatically generated">
              <a:extLst>
                <a:ext uri="{FF2B5EF4-FFF2-40B4-BE49-F238E27FC236}">
                  <a16:creationId xmlns:a16="http://schemas.microsoft.com/office/drawing/2014/main" id="{B84D32D9-A3D8-47E0-A394-6604F430F9F0}"/>
                </a:ext>
              </a:extLst>
            </p:cNvPr>
            <p:cNvPicPr/>
            <p:nvPr/>
          </p:nvPicPr>
          <p:blipFill rotWithShape="1">
            <a:blip r:embed="rId4">
              <a:extLst>
                <a:ext uri="{28A0092B-C50C-407E-A947-70E740481C1C}">
                  <a14:useLocalDpi xmlns:a14="http://schemas.microsoft.com/office/drawing/2010/main" val="0"/>
                </a:ext>
              </a:extLst>
            </a:blip>
            <a:srcRect t="20772" r="36966" b="5715"/>
            <a:stretch/>
          </p:blipFill>
          <p:spPr>
            <a:xfrm>
              <a:off x="190256" y="6079901"/>
              <a:ext cx="1247199" cy="533873"/>
            </a:xfrm>
            <a:prstGeom prst="rect">
              <a:avLst/>
            </a:prstGeom>
          </p:spPr>
        </p:pic>
        <p:pic>
          <p:nvPicPr>
            <p:cNvPr id="41" name="Picture 40">
              <a:extLst>
                <a:ext uri="{FF2B5EF4-FFF2-40B4-BE49-F238E27FC236}">
                  <a16:creationId xmlns:a16="http://schemas.microsoft.com/office/drawing/2014/main" id="{3BA93948-2FD2-4265-B3B3-2A0D9B7173B8}"/>
                </a:ext>
              </a:extLst>
            </p:cNvPr>
            <p:cNvPicPr>
              <a:picLocks noChangeAspect="1"/>
            </p:cNvPicPr>
            <p:nvPr/>
          </p:nvPicPr>
          <p:blipFill rotWithShape="1">
            <a:blip r:embed="rId5">
              <a:extLst>
                <a:ext uri="{28A0092B-C50C-407E-A947-70E740481C1C}">
                  <a14:useLocalDpi xmlns:a14="http://schemas.microsoft.com/office/drawing/2010/main" val="0"/>
                </a:ext>
              </a:extLst>
            </a:blip>
            <a:srcRect t="13725" b="14052"/>
            <a:stretch/>
          </p:blipFill>
          <p:spPr>
            <a:xfrm>
              <a:off x="1976944" y="6079901"/>
              <a:ext cx="1648476" cy="531105"/>
            </a:xfrm>
            <a:prstGeom prst="rect">
              <a:avLst/>
            </a:prstGeom>
          </p:spPr>
        </p:pic>
      </p:grpSp>
    </p:spTree>
    <p:extLst>
      <p:ext uri="{BB962C8B-B14F-4D97-AF65-F5344CB8AC3E}">
        <p14:creationId xmlns:p14="http://schemas.microsoft.com/office/powerpoint/2010/main" val="32616305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a:extLst>
              <a:ext uri="{FF2B5EF4-FFF2-40B4-BE49-F238E27FC236}">
                <a16:creationId xmlns:a16="http://schemas.microsoft.com/office/drawing/2014/main" id="{167C6FA5-2960-423A-866F-C46E7679FAA8}"/>
              </a:ext>
            </a:extLst>
          </p:cNvPr>
          <p:cNvSpPr txBox="1"/>
          <p:nvPr/>
        </p:nvSpPr>
        <p:spPr>
          <a:xfrm>
            <a:off x="165955" y="365213"/>
            <a:ext cx="3596746" cy="954107"/>
          </a:xfrm>
          <a:prstGeom prst="rect">
            <a:avLst/>
          </a:prstGeom>
          <a:noFill/>
        </p:spPr>
        <p:txBody>
          <a:bodyPr wrap="square" rtlCol="0">
            <a:spAutoFit/>
          </a:bodyPr>
          <a:lstStyle/>
          <a:p>
            <a:r>
              <a:rPr lang="en-GB" sz="2800" b="1" dirty="0">
                <a:solidFill>
                  <a:srgbClr val="7C4683"/>
                </a:solidFill>
              </a:rPr>
              <a:t>You: Your Thing: Your Community </a:t>
            </a:r>
          </a:p>
        </p:txBody>
      </p:sp>
      <p:sp>
        <p:nvSpPr>
          <p:cNvPr id="11" name="Title 10">
            <a:extLst>
              <a:ext uri="{FF2B5EF4-FFF2-40B4-BE49-F238E27FC236}">
                <a16:creationId xmlns:a16="http://schemas.microsoft.com/office/drawing/2014/main" id="{3EDE8C2D-79BE-4013-A4EC-DE4ABEBF7926}"/>
              </a:ext>
            </a:extLst>
          </p:cNvPr>
          <p:cNvSpPr txBox="1">
            <a:spLocks noGrp="1"/>
          </p:cNvSpPr>
          <p:nvPr>
            <p:ph type="title" idx="4294967295"/>
          </p:nvPr>
        </p:nvSpPr>
        <p:spPr>
          <a:xfrm>
            <a:off x="4252632" y="618570"/>
            <a:ext cx="5348555" cy="83099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u="sng" strike="noStrike" kern="1200" cap="none" spc="0" normalizeH="0" baseline="0" noProof="0" dirty="0">
                <a:ln>
                  <a:noFill/>
                </a:ln>
                <a:solidFill>
                  <a:srgbClr val="7C4683"/>
                </a:solidFill>
                <a:effectLst/>
                <a:uLnTx/>
                <a:uFillTx/>
                <a:latin typeface="+mn-lt"/>
                <a:ea typeface="+mn-ea"/>
                <a:cs typeface="+mn-cs"/>
              </a:rPr>
              <a:t>Zombie meet up for special effects makeup advice </a:t>
            </a:r>
          </a:p>
        </p:txBody>
      </p:sp>
      <p:sp>
        <p:nvSpPr>
          <p:cNvPr id="35" name="TextBox 34">
            <a:extLst>
              <a:ext uri="{FF2B5EF4-FFF2-40B4-BE49-F238E27FC236}">
                <a16:creationId xmlns:a16="http://schemas.microsoft.com/office/drawing/2014/main" id="{FDACBDBE-3F98-48E5-A946-D5C118C3F4C9}"/>
              </a:ext>
            </a:extLst>
          </p:cNvPr>
          <p:cNvSpPr txBox="1"/>
          <p:nvPr/>
        </p:nvSpPr>
        <p:spPr>
          <a:xfrm>
            <a:off x="165955" y="1530654"/>
            <a:ext cx="3435016" cy="4662815"/>
          </a:xfrm>
          <a:prstGeom prst="rect">
            <a:avLst/>
          </a:prstGeom>
          <a:noFill/>
        </p:spPr>
        <p:txBody>
          <a:bodyPr wrap="square" rtlCol="0">
            <a:spAutoFit/>
          </a:bodyPr>
          <a:lstStyle/>
          <a:p>
            <a:r>
              <a:rPr lang="en-GB" sz="1200" b="1" dirty="0">
                <a:latin typeface="+mj-lt"/>
              </a:rPr>
              <a:t>Group or Focus: </a:t>
            </a:r>
            <a:r>
              <a:rPr lang="en-GB" sz="1200" dirty="0">
                <a:latin typeface="+mj-lt"/>
              </a:rPr>
              <a:t>A group interested in special effects make up</a:t>
            </a:r>
          </a:p>
          <a:p>
            <a:endParaRPr lang="en-GB" sz="1200" dirty="0">
              <a:latin typeface="+mj-lt"/>
            </a:endParaRPr>
          </a:p>
          <a:p>
            <a:endParaRPr lang="en-GB" sz="1200" dirty="0">
              <a:latin typeface="+mj-lt"/>
            </a:endParaRPr>
          </a:p>
          <a:p>
            <a:r>
              <a:rPr lang="en-GB" sz="1200" b="1" dirty="0">
                <a:latin typeface="+mj-lt"/>
              </a:rPr>
              <a:t>What is the tool trying to do specifically?  </a:t>
            </a:r>
          </a:p>
          <a:p>
            <a:r>
              <a:rPr lang="en-GB" sz="1200" dirty="0">
                <a:latin typeface="+mj-lt"/>
              </a:rPr>
              <a:t>Could the make up advice session be used to have a conversation about body image? By changing appearance, would this allow </a:t>
            </a:r>
            <a:r>
              <a:rPr lang="en-GB" sz="1200" dirty="0" err="1">
                <a:latin typeface="+mj-lt"/>
              </a:rPr>
              <a:t>partipants</a:t>
            </a:r>
            <a:r>
              <a:rPr lang="en-GB" sz="1200" dirty="0">
                <a:latin typeface="+mj-lt"/>
              </a:rPr>
              <a:t> to discuss things differently, and even take on a different persona that helped remove some barriers/anxieties about particular topics?</a:t>
            </a:r>
          </a:p>
          <a:p>
            <a:endParaRPr lang="en-GB" sz="1200" dirty="0">
              <a:latin typeface="+mj-lt"/>
            </a:endParaRPr>
          </a:p>
          <a:p>
            <a:endParaRPr lang="en-GB" sz="1200" dirty="0">
              <a:latin typeface="+mj-lt"/>
            </a:endParaRPr>
          </a:p>
          <a:p>
            <a:r>
              <a:rPr lang="en-GB" sz="1200" b="1" dirty="0">
                <a:latin typeface="+mj-lt"/>
              </a:rPr>
              <a:t>What are the instructions for using the tool?  </a:t>
            </a:r>
          </a:p>
          <a:p>
            <a:r>
              <a:rPr lang="en-GB" sz="1200" dirty="0">
                <a:latin typeface="+mj-lt"/>
              </a:rPr>
              <a:t>Identify the group you want to work with </a:t>
            </a:r>
          </a:p>
          <a:p>
            <a:r>
              <a:rPr lang="en-GB" sz="1200" dirty="0">
                <a:latin typeface="+mj-lt"/>
              </a:rPr>
              <a:t>Find out what they want to be better at doing </a:t>
            </a:r>
          </a:p>
          <a:p>
            <a:r>
              <a:rPr lang="en-GB" sz="1200" dirty="0">
                <a:latin typeface="+mj-lt"/>
              </a:rPr>
              <a:t>Find/pay someone with the right expertise</a:t>
            </a:r>
          </a:p>
          <a:p>
            <a:r>
              <a:rPr lang="en-GB" sz="1200" dirty="0">
                <a:latin typeface="+mj-lt"/>
              </a:rPr>
              <a:t>Brief the expert that you’re working with to ensure they know all of the aims for the session. </a:t>
            </a:r>
          </a:p>
          <a:p>
            <a:r>
              <a:rPr lang="en-GB" sz="1200" dirty="0">
                <a:latin typeface="+mj-lt"/>
              </a:rPr>
              <a:t>Promote and run an event</a:t>
            </a:r>
          </a:p>
          <a:p>
            <a:r>
              <a:rPr lang="en-GB" sz="1200" dirty="0">
                <a:latin typeface="+mj-lt"/>
              </a:rPr>
              <a:t>Have your conversation as part of this event </a:t>
            </a:r>
          </a:p>
          <a:p>
            <a:r>
              <a:rPr lang="en-GB" sz="1200" dirty="0">
                <a:latin typeface="+mj-lt"/>
              </a:rPr>
              <a:t>Use a space that the group feel comfortable in</a:t>
            </a:r>
          </a:p>
          <a:p>
            <a:endParaRPr lang="en-GB" sz="1100" dirty="0">
              <a:latin typeface="+mj-lt"/>
            </a:endParaRPr>
          </a:p>
          <a:p>
            <a:endParaRPr lang="en-GB" sz="1100" dirty="0">
              <a:latin typeface="+mj-lt"/>
            </a:endParaRPr>
          </a:p>
          <a:p>
            <a:endParaRPr lang="en-GB" sz="1100" dirty="0">
              <a:latin typeface="+mj-lt"/>
            </a:endParaRPr>
          </a:p>
        </p:txBody>
      </p:sp>
      <p:pic>
        <p:nvPicPr>
          <p:cNvPr id="4" name="Graphic 3" descr="A zombie image next to a human figure who is painting">
            <a:extLst>
              <a:ext uri="{FF2B5EF4-FFF2-40B4-BE49-F238E27FC236}">
                <a16:creationId xmlns:a16="http://schemas.microsoft.com/office/drawing/2014/main" id="{880FA3F3-9033-4A24-8B2D-AE21430854B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335293" y="2176713"/>
            <a:ext cx="3461971" cy="2942676"/>
          </a:xfrm>
          <a:prstGeom prst="rect">
            <a:avLst/>
          </a:prstGeom>
        </p:spPr>
      </p:pic>
      <p:cxnSp>
        <p:nvCxnSpPr>
          <p:cNvPr id="6" name="Straight Connector 5">
            <a:extLst>
              <a:ext uri="{FF2B5EF4-FFF2-40B4-BE49-F238E27FC236}">
                <a16:creationId xmlns:a16="http://schemas.microsoft.com/office/drawing/2014/main" id="{2D7374C9-70DA-4E22-BF60-1E137F0288CD}"/>
              </a:ext>
              <a:ext uri="{C183D7F6-B498-43B3-948B-1728B52AA6E4}">
                <adec:decorative xmlns:adec="http://schemas.microsoft.com/office/drawing/2017/decorative" val="1"/>
              </a:ext>
            </a:extLst>
          </p:cNvPr>
          <p:cNvCxnSpPr/>
          <p:nvPr/>
        </p:nvCxnSpPr>
        <p:spPr>
          <a:xfrm>
            <a:off x="3975115"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873E6B55-8F01-4560-BD8F-203AC2CA13D0}"/>
              </a:ext>
            </a:extLst>
          </p:cNvPr>
          <p:cNvSpPr txBox="1"/>
          <p:nvPr/>
        </p:nvSpPr>
        <p:spPr>
          <a:xfrm>
            <a:off x="165955" y="5454435"/>
            <a:ext cx="3435016" cy="573940"/>
          </a:xfrm>
          <a:prstGeom prst="rect">
            <a:avLst/>
          </a:prstGeom>
          <a:noFill/>
        </p:spPr>
        <p:txBody>
          <a:bodyPr wrap="square" rtlCol="0">
            <a:spAutoFit/>
          </a:bodyPr>
          <a:lstStyle/>
          <a:p>
            <a:pPr>
              <a:lnSpc>
                <a:spcPct val="150000"/>
              </a:lnSpc>
            </a:pPr>
            <a:r>
              <a:rPr lang="en-GB" sz="1100" dirty="0">
                <a:latin typeface="+mj-lt"/>
              </a:rPr>
              <a:t>Version created by: </a:t>
            </a:r>
          </a:p>
          <a:p>
            <a:pPr>
              <a:lnSpc>
                <a:spcPct val="150000"/>
              </a:lnSpc>
            </a:pPr>
            <a:r>
              <a:rPr lang="en-GB" sz="1100" dirty="0">
                <a:latin typeface="+mj-lt"/>
              </a:rPr>
              <a:t>Date:</a:t>
            </a:r>
          </a:p>
        </p:txBody>
      </p:sp>
      <p:grpSp>
        <p:nvGrpSpPr>
          <p:cNvPr id="39" name="Group 38">
            <a:extLst>
              <a:ext uri="{FF2B5EF4-FFF2-40B4-BE49-F238E27FC236}">
                <a16:creationId xmlns:a16="http://schemas.microsoft.com/office/drawing/2014/main" id="{50988256-C3A6-4807-9089-835E9D890E06}"/>
              </a:ext>
              <a:ext uri="{C183D7F6-B498-43B3-948B-1728B52AA6E4}">
                <adec:decorative xmlns:adec="http://schemas.microsoft.com/office/drawing/2017/decorative" val="1"/>
              </a:ext>
            </a:extLst>
          </p:cNvPr>
          <p:cNvGrpSpPr/>
          <p:nvPr/>
        </p:nvGrpSpPr>
        <p:grpSpPr>
          <a:xfrm>
            <a:off x="165955" y="6120516"/>
            <a:ext cx="3435164" cy="533873"/>
            <a:chOff x="190256" y="6079901"/>
            <a:chExt cx="3435164" cy="533873"/>
          </a:xfrm>
        </p:grpSpPr>
        <p:pic>
          <p:nvPicPr>
            <p:cNvPr id="40" name="Picture 39" descr="A logo for a community&#10;&#10;Description automatically generated">
              <a:extLst>
                <a:ext uri="{FF2B5EF4-FFF2-40B4-BE49-F238E27FC236}">
                  <a16:creationId xmlns:a16="http://schemas.microsoft.com/office/drawing/2014/main" id="{E535F9C5-F9A0-4786-AB11-E9EC79CB36A1}"/>
                </a:ext>
              </a:extLst>
            </p:cNvPr>
            <p:cNvPicPr/>
            <p:nvPr/>
          </p:nvPicPr>
          <p:blipFill rotWithShape="1">
            <a:blip r:embed="rId4">
              <a:extLst>
                <a:ext uri="{28A0092B-C50C-407E-A947-70E740481C1C}">
                  <a14:useLocalDpi xmlns:a14="http://schemas.microsoft.com/office/drawing/2010/main" val="0"/>
                </a:ext>
              </a:extLst>
            </a:blip>
            <a:srcRect t="20772" r="36966" b="5715"/>
            <a:stretch/>
          </p:blipFill>
          <p:spPr>
            <a:xfrm>
              <a:off x="190256" y="6079901"/>
              <a:ext cx="1247199" cy="533873"/>
            </a:xfrm>
            <a:prstGeom prst="rect">
              <a:avLst/>
            </a:prstGeom>
          </p:spPr>
        </p:pic>
        <p:pic>
          <p:nvPicPr>
            <p:cNvPr id="41" name="Picture 40">
              <a:extLst>
                <a:ext uri="{FF2B5EF4-FFF2-40B4-BE49-F238E27FC236}">
                  <a16:creationId xmlns:a16="http://schemas.microsoft.com/office/drawing/2014/main" id="{08188258-7D6C-48AE-BA49-6F0CF3834909}"/>
                </a:ext>
              </a:extLst>
            </p:cNvPr>
            <p:cNvPicPr>
              <a:picLocks noChangeAspect="1"/>
            </p:cNvPicPr>
            <p:nvPr/>
          </p:nvPicPr>
          <p:blipFill rotWithShape="1">
            <a:blip r:embed="rId5">
              <a:extLst>
                <a:ext uri="{28A0092B-C50C-407E-A947-70E740481C1C}">
                  <a14:useLocalDpi xmlns:a14="http://schemas.microsoft.com/office/drawing/2010/main" val="0"/>
                </a:ext>
              </a:extLst>
            </a:blip>
            <a:srcRect t="13725" b="14052"/>
            <a:stretch/>
          </p:blipFill>
          <p:spPr>
            <a:xfrm>
              <a:off x="1976944" y="6079901"/>
              <a:ext cx="1648476" cy="531105"/>
            </a:xfrm>
            <a:prstGeom prst="rect">
              <a:avLst/>
            </a:prstGeom>
          </p:spPr>
        </p:pic>
      </p:grpSp>
    </p:spTree>
    <p:extLst>
      <p:ext uri="{BB962C8B-B14F-4D97-AF65-F5344CB8AC3E}">
        <p14:creationId xmlns:p14="http://schemas.microsoft.com/office/powerpoint/2010/main" val="32968189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42">
            <a:extLst>
              <a:ext uri="{FF2B5EF4-FFF2-40B4-BE49-F238E27FC236}">
                <a16:creationId xmlns:a16="http://schemas.microsoft.com/office/drawing/2014/main" id="{6804BF2C-795B-43A4-991D-FC8FEFFF1D75}"/>
              </a:ext>
            </a:extLst>
          </p:cNvPr>
          <p:cNvSpPr txBox="1">
            <a:spLocks noGrp="1"/>
          </p:cNvSpPr>
          <p:nvPr>
            <p:ph type="title" idx="4294967295"/>
          </p:nvPr>
        </p:nvSpPr>
        <p:spPr>
          <a:xfrm>
            <a:off x="165955" y="333679"/>
            <a:ext cx="3435016" cy="52322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50BCE7"/>
                </a:solidFill>
                <a:effectLst/>
                <a:uLnTx/>
                <a:uFillTx/>
                <a:latin typeface="+mn-lt"/>
                <a:ea typeface="+mn-ea"/>
                <a:cs typeface="+mn-cs"/>
              </a:rPr>
              <a:t>Comic Strip</a:t>
            </a:r>
          </a:p>
        </p:txBody>
      </p:sp>
      <p:sp>
        <p:nvSpPr>
          <p:cNvPr id="44" name="TextBox 43">
            <a:extLst>
              <a:ext uri="{FF2B5EF4-FFF2-40B4-BE49-F238E27FC236}">
                <a16:creationId xmlns:a16="http://schemas.microsoft.com/office/drawing/2014/main" id="{097FA875-6418-4447-858E-5F9F35E98287}"/>
              </a:ext>
            </a:extLst>
          </p:cNvPr>
          <p:cNvSpPr txBox="1"/>
          <p:nvPr/>
        </p:nvSpPr>
        <p:spPr>
          <a:xfrm>
            <a:off x="165955" y="856899"/>
            <a:ext cx="3435013" cy="646331"/>
          </a:xfrm>
          <a:prstGeom prst="rect">
            <a:avLst/>
          </a:prstGeom>
          <a:noFill/>
        </p:spPr>
        <p:txBody>
          <a:bodyPr wrap="square" rtlCol="0">
            <a:spAutoFit/>
          </a:bodyPr>
          <a:lstStyle/>
          <a:p>
            <a:r>
              <a:rPr lang="en-GB" dirty="0">
                <a:solidFill>
                  <a:srgbClr val="50BCE7"/>
                </a:solidFill>
              </a:rPr>
              <a:t>Using a grid to help communities structure a story</a:t>
            </a:r>
          </a:p>
        </p:txBody>
      </p:sp>
      <p:sp>
        <p:nvSpPr>
          <p:cNvPr id="42" name="TextBox 41">
            <a:extLst>
              <a:ext uri="{FF2B5EF4-FFF2-40B4-BE49-F238E27FC236}">
                <a16:creationId xmlns:a16="http://schemas.microsoft.com/office/drawing/2014/main" id="{448E4516-8879-4FB3-84C7-4D3C925A5140}"/>
              </a:ext>
            </a:extLst>
          </p:cNvPr>
          <p:cNvSpPr txBox="1"/>
          <p:nvPr/>
        </p:nvSpPr>
        <p:spPr>
          <a:xfrm>
            <a:off x="165955" y="1519841"/>
            <a:ext cx="3435016" cy="3954929"/>
          </a:xfrm>
          <a:prstGeom prst="rect">
            <a:avLst/>
          </a:prstGeom>
          <a:noFill/>
        </p:spPr>
        <p:txBody>
          <a:bodyPr wrap="square" rtlCol="0">
            <a:spAutoFit/>
          </a:bodyPr>
          <a:lstStyle/>
          <a:p>
            <a:r>
              <a:rPr lang="en-GB" sz="1200" b="1" dirty="0">
                <a:latin typeface="+mj-lt"/>
              </a:rPr>
              <a:t>Group or Focus: </a:t>
            </a:r>
            <a:r>
              <a:rPr lang="en-GB" sz="1200" dirty="0">
                <a:latin typeface="+mj-lt"/>
              </a:rPr>
              <a:t>Any group</a:t>
            </a:r>
          </a:p>
          <a:p>
            <a:endParaRPr lang="en-GB" sz="1200" dirty="0">
              <a:latin typeface="+mj-lt"/>
            </a:endParaRPr>
          </a:p>
          <a:p>
            <a:r>
              <a:rPr lang="en-GB" sz="1200" b="1" dirty="0">
                <a:latin typeface="+mj-lt"/>
              </a:rPr>
              <a:t>What is the tool trying to do specifically?  </a:t>
            </a:r>
          </a:p>
          <a:p>
            <a:r>
              <a:rPr lang="en-GB" sz="1200" dirty="0">
                <a:latin typeface="+mj-lt"/>
              </a:rPr>
              <a:t>This tool is a way of starting a conversation by using the comic strip to tell a story. Perhaps this is the story of someone’s experience in education – how did it start, what were the challenges, how does it end? </a:t>
            </a:r>
          </a:p>
          <a:p>
            <a:r>
              <a:rPr lang="en-GB" sz="1200" dirty="0">
                <a:latin typeface="+mj-lt"/>
              </a:rPr>
              <a:t>By focussing on the comic strip, we might start to draw out some difficult elements that could then be explored further. </a:t>
            </a:r>
          </a:p>
          <a:p>
            <a:endParaRPr lang="en-GB" sz="1200" dirty="0">
              <a:latin typeface="+mj-lt"/>
            </a:endParaRPr>
          </a:p>
          <a:p>
            <a:r>
              <a:rPr lang="en-GB" sz="1200" b="1" dirty="0">
                <a:latin typeface="+mj-lt"/>
              </a:rPr>
              <a:t>What are the instructions for using the tool?  </a:t>
            </a:r>
          </a:p>
          <a:p>
            <a:r>
              <a:rPr lang="en-GB" sz="1200" dirty="0">
                <a:latin typeface="+mj-lt"/>
              </a:rPr>
              <a:t>Participants could draw, write or collage to create the story, and the stimulus as almost endless! </a:t>
            </a:r>
          </a:p>
          <a:p>
            <a:r>
              <a:rPr lang="en-GB" sz="1200" dirty="0">
                <a:latin typeface="+mj-lt"/>
              </a:rPr>
              <a:t>Use magazines to cut out visuals to tell the story. </a:t>
            </a:r>
          </a:p>
          <a:p>
            <a:r>
              <a:rPr lang="en-GB" sz="1200" dirty="0">
                <a:latin typeface="+mj-lt"/>
              </a:rPr>
              <a:t>Give instructions on what to include</a:t>
            </a:r>
          </a:p>
          <a:p>
            <a:r>
              <a:rPr lang="en-GB" sz="1200" dirty="0">
                <a:latin typeface="+mj-lt"/>
              </a:rPr>
              <a:t>Provide materials to help a wide range of people interact</a:t>
            </a:r>
          </a:p>
          <a:p>
            <a:r>
              <a:rPr lang="en-GB" sz="1200" dirty="0">
                <a:latin typeface="+mj-lt"/>
              </a:rPr>
              <a:t>Have pre-printed strips, with different sized boxes</a:t>
            </a:r>
          </a:p>
          <a:p>
            <a:endParaRPr lang="en-GB" sz="1100" dirty="0">
              <a:latin typeface="+mj-lt"/>
            </a:endParaRPr>
          </a:p>
        </p:txBody>
      </p:sp>
      <p:grpSp>
        <p:nvGrpSpPr>
          <p:cNvPr id="26" name="Group 25" descr="An example of an empty comic strip with a title at the top that reads 'your perfect day/your experience in education">
            <a:extLst>
              <a:ext uri="{FF2B5EF4-FFF2-40B4-BE49-F238E27FC236}">
                <a16:creationId xmlns:a16="http://schemas.microsoft.com/office/drawing/2014/main" id="{971DE711-95AD-4AEC-B71C-942ABCF360F9}"/>
              </a:ext>
            </a:extLst>
          </p:cNvPr>
          <p:cNvGrpSpPr/>
          <p:nvPr/>
        </p:nvGrpSpPr>
        <p:grpSpPr>
          <a:xfrm>
            <a:off x="3919509" y="501908"/>
            <a:ext cx="5243853" cy="3311496"/>
            <a:chOff x="4335975" y="2029625"/>
            <a:chExt cx="5243853" cy="3311496"/>
          </a:xfrm>
        </p:grpSpPr>
        <p:sp>
          <p:nvSpPr>
            <p:cNvPr id="27" name="Rectangle 26">
              <a:extLst>
                <a:ext uri="{FF2B5EF4-FFF2-40B4-BE49-F238E27FC236}">
                  <a16:creationId xmlns:a16="http://schemas.microsoft.com/office/drawing/2014/main" id="{3D077A4C-B4DA-4B7A-B593-34CBE832A74D}"/>
                </a:ext>
              </a:extLst>
            </p:cNvPr>
            <p:cNvSpPr/>
            <p:nvPr/>
          </p:nvSpPr>
          <p:spPr>
            <a:xfrm>
              <a:off x="4335975" y="2029625"/>
              <a:ext cx="5243853" cy="3311496"/>
            </a:xfrm>
            <a:prstGeom prst="rect">
              <a:avLst/>
            </a:prstGeom>
            <a:noFill/>
            <a:ln w="38100">
              <a:solidFill>
                <a:srgbClr val="50BC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8" name="Group 27">
              <a:extLst>
                <a:ext uri="{FF2B5EF4-FFF2-40B4-BE49-F238E27FC236}">
                  <a16:creationId xmlns:a16="http://schemas.microsoft.com/office/drawing/2014/main" id="{2C025CD9-A90D-47FF-ADD4-C6652BAB6EAD}"/>
                </a:ext>
              </a:extLst>
            </p:cNvPr>
            <p:cNvGrpSpPr/>
            <p:nvPr/>
          </p:nvGrpSpPr>
          <p:grpSpPr>
            <a:xfrm>
              <a:off x="4599430" y="2730203"/>
              <a:ext cx="4716942" cy="2375211"/>
              <a:chOff x="4516244" y="869795"/>
              <a:chExt cx="4716942" cy="2375211"/>
            </a:xfrm>
          </p:grpSpPr>
          <p:sp>
            <p:nvSpPr>
              <p:cNvPr id="30" name="Rectangle 29">
                <a:extLst>
                  <a:ext uri="{FF2B5EF4-FFF2-40B4-BE49-F238E27FC236}">
                    <a16:creationId xmlns:a16="http://schemas.microsoft.com/office/drawing/2014/main" id="{9BFF4413-62E5-448D-9AA1-43DC38EAD379}"/>
                  </a:ext>
                </a:extLst>
              </p:cNvPr>
              <p:cNvSpPr/>
              <p:nvPr/>
            </p:nvSpPr>
            <p:spPr>
              <a:xfrm>
                <a:off x="4516244" y="869795"/>
                <a:ext cx="1572314"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7EE0EFD5-2084-40EC-B70A-ADBB982DC736}"/>
                  </a:ext>
                </a:extLst>
              </p:cNvPr>
              <p:cNvSpPr/>
              <p:nvPr/>
            </p:nvSpPr>
            <p:spPr>
              <a:xfrm>
                <a:off x="6088558" y="869795"/>
                <a:ext cx="1572314"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2CFCBA31-B8B7-4BEB-AFA2-9029ACC6E690}"/>
                  </a:ext>
                </a:extLst>
              </p:cNvPr>
              <p:cNvSpPr/>
              <p:nvPr/>
            </p:nvSpPr>
            <p:spPr>
              <a:xfrm>
                <a:off x="7660872" y="869795"/>
                <a:ext cx="1572314"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9471D520-9318-4B8B-B611-969477036C13}"/>
                  </a:ext>
                </a:extLst>
              </p:cNvPr>
              <p:cNvSpPr/>
              <p:nvPr/>
            </p:nvSpPr>
            <p:spPr>
              <a:xfrm>
                <a:off x="4516244" y="1661532"/>
                <a:ext cx="966031"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A3A6DF57-54AE-4999-8D1F-D1BAE4FB2760}"/>
                  </a:ext>
                </a:extLst>
              </p:cNvPr>
              <p:cNvSpPr/>
              <p:nvPr/>
            </p:nvSpPr>
            <p:spPr>
              <a:xfrm>
                <a:off x="5482275" y="1661532"/>
                <a:ext cx="2784880"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FEE89B55-8A07-4870-B700-29C76F6863A9}"/>
                  </a:ext>
                </a:extLst>
              </p:cNvPr>
              <p:cNvSpPr/>
              <p:nvPr/>
            </p:nvSpPr>
            <p:spPr>
              <a:xfrm>
                <a:off x="4516245" y="2453269"/>
                <a:ext cx="1962811"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B5E136E3-4BDA-44BA-B52F-31D4CA1A2A3B}"/>
                  </a:ext>
                </a:extLst>
              </p:cNvPr>
              <p:cNvSpPr/>
              <p:nvPr/>
            </p:nvSpPr>
            <p:spPr>
              <a:xfrm>
                <a:off x="6479056" y="2453269"/>
                <a:ext cx="1788099"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5F306627-F32F-4D43-B10F-31FBAD0701D7}"/>
                  </a:ext>
                </a:extLst>
              </p:cNvPr>
              <p:cNvSpPr/>
              <p:nvPr/>
            </p:nvSpPr>
            <p:spPr>
              <a:xfrm>
                <a:off x="8267155" y="1661531"/>
                <a:ext cx="966031" cy="158347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9" name="TextBox 28">
              <a:extLst>
                <a:ext uri="{FF2B5EF4-FFF2-40B4-BE49-F238E27FC236}">
                  <a16:creationId xmlns:a16="http://schemas.microsoft.com/office/drawing/2014/main" id="{2B9A4D1B-9DC4-445B-ABCA-C685EF25D283}"/>
                </a:ext>
              </a:extLst>
            </p:cNvPr>
            <p:cNvSpPr txBox="1"/>
            <p:nvPr/>
          </p:nvSpPr>
          <p:spPr>
            <a:xfrm>
              <a:off x="4641147" y="2029625"/>
              <a:ext cx="4716942" cy="464871"/>
            </a:xfrm>
            <a:prstGeom prst="rect">
              <a:avLst/>
            </a:prstGeom>
            <a:noFill/>
          </p:spPr>
          <p:txBody>
            <a:bodyPr wrap="square" rtlCol="0">
              <a:spAutoFit/>
            </a:bodyPr>
            <a:lstStyle/>
            <a:p>
              <a:pPr>
                <a:lnSpc>
                  <a:spcPct val="150000"/>
                </a:lnSpc>
              </a:pPr>
              <a:r>
                <a:rPr lang="en-GB" dirty="0"/>
                <a:t>Your perfect day/Your experience in Education</a:t>
              </a:r>
            </a:p>
          </p:txBody>
        </p:sp>
      </p:grpSp>
      <p:grpSp>
        <p:nvGrpSpPr>
          <p:cNvPr id="8" name="Group 7" descr="An example of a comic strip with one half being entitled 'how I act' and the other half being entitled 'How I feel'">
            <a:extLst>
              <a:ext uri="{FF2B5EF4-FFF2-40B4-BE49-F238E27FC236}">
                <a16:creationId xmlns:a16="http://schemas.microsoft.com/office/drawing/2014/main" id="{19FD406E-FF1D-45CE-B31A-77CCBC704C71}"/>
              </a:ext>
            </a:extLst>
          </p:cNvPr>
          <p:cNvGrpSpPr/>
          <p:nvPr/>
        </p:nvGrpSpPr>
        <p:grpSpPr>
          <a:xfrm>
            <a:off x="3919509" y="4201131"/>
            <a:ext cx="5767986" cy="2071171"/>
            <a:chOff x="3811843" y="2467777"/>
            <a:chExt cx="5767986" cy="2071171"/>
          </a:xfrm>
        </p:grpSpPr>
        <p:sp>
          <p:nvSpPr>
            <p:cNvPr id="5" name="Rectangle 4">
              <a:extLst>
                <a:ext uri="{FF2B5EF4-FFF2-40B4-BE49-F238E27FC236}">
                  <a16:creationId xmlns:a16="http://schemas.microsoft.com/office/drawing/2014/main" id="{BF85589A-FAF9-412D-B791-4DE766848DA3}"/>
                </a:ext>
              </a:extLst>
            </p:cNvPr>
            <p:cNvSpPr/>
            <p:nvPr/>
          </p:nvSpPr>
          <p:spPr>
            <a:xfrm>
              <a:off x="3811843" y="2467777"/>
              <a:ext cx="5767986" cy="2071171"/>
            </a:xfrm>
            <a:prstGeom prst="rect">
              <a:avLst/>
            </a:prstGeom>
            <a:noFill/>
            <a:ln w="38100">
              <a:solidFill>
                <a:srgbClr val="50BC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930FCECF-EFC4-465D-9986-B88A3467D07C}"/>
                </a:ext>
              </a:extLst>
            </p:cNvPr>
            <p:cNvSpPr txBox="1"/>
            <p:nvPr/>
          </p:nvSpPr>
          <p:spPr>
            <a:xfrm>
              <a:off x="3864881" y="2793265"/>
              <a:ext cx="850594" cy="646331"/>
            </a:xfrm>
            <a:prstGeom prst="rect">
              <a:avLst/>
            </a:prstGeom>
            <a:noFill/>
          </p:spPr>
          <p:txBody>
            <a:bodyPr wrap="square" rtlCol="0">
              <a:spAutoFit/>
            </a:bodyPr>
            <a:lstStyle/>
            <a:p>
              <a:r>
                <a:rPr lang="en-GB" dirty="0"/>
                <a:t>How I Act</a:t>
              </a:r>
            </a:p>
          </p:txBody>
        </p:sp>
        <p:grpSp>
          <p:nvGrpSpPr>
            <p:cNvPr id="2" name="Group 1">
              <a:extLst>
                <a:ext uri="{FF2B5EF4-FFF2-40B4-BE49-F238E27FC236}">
                  <a16:creationId xmlns:a16="http://schemas.microsoft.com/office/drawing/2014/main" id="{ECE72053-F5B6-4EB3-ACAF-BFF3F9C18086}"/>
                </a:ext>
              </a:extLst>
            </p:cNvPr>
            <p:cNvGrpSpPr/>
            <p:nvPr/>
          </p:nvGrpSpPr>
          <p:grpSpPr>
            <a:xfrm>
              <a:off x="4599430" y="2711624"/>
              <a:ext cx="4716942" cy="1583476"/>
              <a:chOff x="4599430" y="2730202"/>
              <a:chExt cx="4716942" cy="1583476"/>
            </a:xfrm>
          </p:grpSpPr>
          <p:grpSp>
            <p:nvGrpSpPr>
              <p:cNvPr id="4" name="Group 3">
                <a:extLst>
                  <a:ext uri="{FF2B5EF4-FFF2-40B4-BE49-F238E27FC236}">
                    <a16:creationId xmlns:a16="http://schemas.microsoft.com/office/drawing/2014/main" id="{268906C7-0A38-4193-BAF4-8C075F926DA2}"/>
                  </a:ext>
                </a:extLst>
              </p:cNvPr>
              <p:cNvGrpSpPr/>
              <p:nvPr/>
            </p:nvGrpSpPr>
            <p:grpSpPr>
              <a:xfrm>
                <a:off x="4599430" y="2730203"/>
                <a:ext cx="4716942" cy="1583475"/>
                <a:chOff x="4516244" y="869795"/>
                <a:chExt cx="4716942" cy="1583475"/>
              </a:xfrm>
            </p:grpSpPr>
            <p:sp>
              <p:nvSpPr>
                <p:cNvPr id="3" name="Rectangle 2">
                  <a:extLst>
                    <a:ext uri="{FF2B5EF4-FFF2-40B4-BE49-F238E27FC236}">
                      <a16:creationId xmlns:a16="http://schemas.microsoft.com/office/drawing/2014/main" id="{DE2FEEEC-7012-443C-982A-CD6CA3DD74C1}"/>
                    </a:ext>
                  </a:extLst>
                </p:cNvPr>
                <p:cNvSpPr/>
                <p:nvPr/>
              </p:nvSpPr>
              <p:spPr>
                <a:xfrm>
                  <a:off x="4516244" y="869795"/>
                  <a:ext cx="850594"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B0CCA479-9CE5-44CB-BE84-34B128D1BA12}"/>
                    </a:ext>
                  </a:extLst>
                </p:cNvPr>
                <p:cNvSpPr/>
                <p:nvPr/>
              </p:nvSpPr>
              <p:spPr>
                <a:xfrm>
                  <a:off x="5366838" y="869795"/>
                  <a:ext cx="1522276"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ectangle 12">
                  <a:extLst>
                    <a:ext uri="{FF2B5EF4-FFF2-40B4-BE49-F238E27FC236}">
                      <a16:creationId xmlns:a16="http://schemas.microsoft.com/office/drawing/2014/main" id="{483F4579-BD40-44DF-ADC7-DA4C21959960}"/>
                    </a:ext>
                  </a:extLst>
                </p:cNvPr>
                <p:cNvSpPr/>
                <p:nvPr/>
              </p:nvSpPr>
              <p:spPr>
                <a:xfrm>
                  <a:off x="7660872" y="869795"/>
                  <a:ext cx="1572314"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747BE4A7-6160-425E-9698-9AEC6F7FCDDA}"/>
                    </a:ext>
                  </a:extLst>
                </p:cNvPr>
                <p:cNvSpPr/>
                <p:nvPr/>
              </p:nvSpPr>
              <p:spPr>
                <a:xfrm>
                  <a:off x="4516244" y="1661532"/>
                  <a:ext cx="1056303"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F9E466D7-AA11-4DD5-AFE1-CC57AF54AF4E}"/>
                    </a:ext>
                  </a:extLst>
                </p:cNvPr>
                <p:cNvSpPr/>
                <p:nvPr/>
              </p:nvSpPr>
              <p:spPr>
                <a:xfrm>
                  <a:off x="5572547" y="1661532"/>
                  <a:ext cx="914400"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D1FDFDDB-6F8B-4AA8-9A1B-204015AE009B}"/>
                    </a:ext>
                  </a:extLst>
                </p:cNvPr>
                <p:cNvSpPr/>
                <p:nvPr/>
              </p:nvSpPr>
              <p:spPr>
                <a:xfrm>
                  <a:off x="7342081" y="1661532"/>
                  <a:ext cx="1891105" cy="79173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2" name="Rectangle 21">
                <a:extLst>
                  <a:ext uri="{FF2B5EF4-FFF2-40B4-BE49-F238E27FC236}">
                    <a16:creationId xmlns:a16="http://schemas.microsoft.com/office/drawing/2014/main" id="{625F1C55-4E68-4DA7-A5FE-E1B04FCA9E6E}"/>
                  </a:ext>
                </a:extLst>
              </p:cNvPr>
              <p:cNvSpPr/>
              <p:nvPr/>
            </p:nvSpPr>
            <p:spPr>
              <a:xfrm>
                <a:off x="6972300" y="2730202"/>
                <a:ext cx="771758"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6412B3FE-D107-4AD1-BDE8-CA8E0E661D1D}"/>
                  </a:ext>
                </a:extLst>
              </p:cNvPr>
              <p:cNvSpPr/>
              <p:nvPr/>
            </p:nvSpPr>
            <p:spPr>
              <a:xfrm>
                <a:off x="6570133" y="3521939"/>
                <a:ext cx="855134"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5" name="TextBox 24">
              <a:extLst>
                <a:ext uri="{FF2B5EF4-FFF2-40B4-BE49-F238E27FC236}">
                  <a16:creationId xmlns:a16="http://schemas.microsoft.com/office/drawing/2014/main" id="{2F228100-B24B-41D0-B378-3CFB0FF84597}"/>
                </a:ext>
              </a:extLst>
            </p:cNvPr>
            <p:cNvSpPr txBox="1"/>
            <p:nvPr/>
          </p:nvSpPr>
          <p:spPr>
            <a:xfrm>
              <a:off x="3864881" y="3585002"/>
              <a:ext cx="850594" cy="646331"/>
            </a:xfrm>
            <a:prstGeom prst="rect">
              <a:avLst/>
            </a:prstGeom>
            <a:noFill/>
          </p:spPr>
          <p:txBody>
            <a:bodyPr wrap="square" rtlCol="0">
              <a:spAutoFit/>
            </a:bodyPr>
            <a:lstStyle/>
            <a:p>
              <a:r>
                <a:rPr lang="en-GB" dirty="0"/>
                <a:t>How I Feel</a:t>
              </a:r>
            </a:p>
          </p:txBody>
        </p:sp>
      </p:grpSp>
      <p:sp>
        <p:nvSpPr>
          <p:cNvPr id="45" name="TextBox 44">
            <a:extLst>
              <a:ext uri="{FF2B5EF4-FFF2-40B4-BE49-F238E27FC236}">
                <a16:creationId xmlns:a16="http://schemas.microsoft.com/office/drawing/2014/main" id="{AEF97B75-3D43-44F7-909D-58DA620D38D8}"/>
              </a:ext>
            </a:extLst>
          </p:cNvPr>
          <p:cNvSpPr txBox="1"/>
          <p:nvPr/>
        </p:nvSpPr>
        <p:spPr>
          <a:xfrm>
            <a:off x="165955" y="5520936"/>
            <a:ext cx="3435016" cy="573940"/>
          </a:xfrm>
          <a:prstGeom prst="rect">
            <a:avLst/>
          </a:prstGeom>
          <a:noFill/>
        </p:spPr>
        <p:txBody>
          <a:bodyPr wrap="square" rtlCol="0">
            <a:spAutoFit/>
          </a:bodyPr>
          <a:lstStyle/>
          <a:p>
            <a:pPr>
              <a:lnSpc>
                <a:spcPct val="150000"/>
              </a:lnSpc>
            </a:pPr>
            <a:r>
              <a:rPr lang="en-GB" sz="1100" dirty="0">
                <a:latin typeface="+mj-lt"/>
              </a:rPr>
              <a:t>Version created by: </a:t>
            </a:r>
          </a:p>
          <a:p>
            <a:pPr>
              <a:lnSpc>
                <a:spcPct val="150000"/>
              </a:lnSpc>
            </a:pPr>
            <a:r>
              <a:rPr lang="en-GB" sz="1100" dirty="0">
                <a:latin typeface="+mj-lt"/>
              </a:rPr>
              <a:t>Date:</a:t>
            </a:r>
          </a:p>
        </p:txBody>
      </p:sp>
      <p:grpSp>
        <p:nvGrpSpPr>
          <p:cNvPr id="46" name="Group 45">
            <a:extLst>
              <a:ext uri="{FF2B5EF4-FFF2-40B4-BE49-F238E27FC236}">
                <a16:creationId xmlns:a16="http://schemas.microsoft.com/office/drawing/2014/main" id="{3B78531B-CB87-400C-B3E1-6C44936EA175}"/>
              </a:ext>
              <a:ext uri="{C183D7F6-B498-43B3-948B-1728B52AA6E4}">
                <adec:decorative xmlns:adec="http://schemas.microsoft.com/office/drawing/2017/decorative" val="1"/>
              </a:ext>
            </a:extLst>
          </p:cNvPr>
          <p:cNvGrpSpPr/>
          <p:nvPr/>
        </p:nvGrpSpPr>
        <p:grpSpPr>
          <a:xfrm>
            <a:off x="165955" y="6168693"/>
            <a:ext cx="3435164" cy="533873"/>
            <a:chOff x="190256" y="6079901"/>
            <a:chExt cx="3435164" cy="533873"/>
          </a:xfrm>
        </p:grpSpPr>
        <p:pic>
          <p:nvPicPr>
            <p:cNvPr id="47" name="Picture 46" descr="A logo for a community&#10;&#10;Description automatically generated">
              <a:extLst>
                <a:ext uri="{FF2B5EF4-FFF2-40B4-BE49-F238E27FC236}">
                  <a16:creationId xmlns:a16="http://schemas.microsoft.com/office/drawing/2014/main" id="{C0A88DBA-3D25-4E3C-BBFB-CF48CEDD3AE2}"/>
                </a:ext>
              </a:extLst>
            </p:cNvPr>
            <p:cNvPicPr/>
            <p:nvPr/>
          </p:nvPicPr>
          <p:blipFill rotWithShape="1">
            <a:blip r:embed="rId2">
              <a:extLst>
                <a:ext uri="{28A0092B-C50C-407E-A947-70E740481C1C}">
                  <a14:useLocalDpi xmlns:a14="http://schemas.microsoft.com/office/drawing/2010/main" val="0"/>
                </a:ext>
              </a:extLst>
            </a:blip>
            <a:srcRect t="20772" r="36966" b="5715"/>
            <a:stretch/>
          </p:blipFill>
          <p:spPr>
            <a:xfrm>
              <a:off x="190256" y="6079901"/>
              <a:ext cx="1247199" cy="533873"/>
            </a:xfrm>
            <a:prstGeom prst="rect">
              <a:avLst/>
            </a:prstGeom>
          </p:spPr>
        </p:pic>
        <p:pic>
          <p:nvPicPr>
            <p:cNvPr id="48" name="Picture 47">
              <a:extLst>
                <a:ext uri="{FF2B5EF4-FFF2-40B4-BE49-F238E27FC236}">
                  <a16:creationId xmlns:a16="http://schemas.microsoft.com/office/drawing/2014/main" id="{74E87748-6E77-4D5D-8743-96465ECDB75C}"/>
                </a:ext>
              </a:extLst>
            </p:cNvPr>
            <p:cNvPicPr>
              <a:picLocks noChangeAspect="1"/>
            </p:cNvPicPr>
            <p:nvPr/>
          </p:nvPicPr>
          <p:blipFill rotWithShape="1">
            <a:blip r:embed="rId3">
              <a:extLst>
                <a:ext uri="{28A0092B-C50C-407E-A947-70E740481C1C}">
                  <a14:useLocalDpi xmlns:a14="http://schemas.microsoft.com/office/drawing/2010/main" val="0"/>
                </a:ext>
              </a:extLst>
            </a:blip>
            <a:srcRect t="13725" b="14052"/>
            <a:stretch/>
          </p:blipFill>
          <p:spPr>
            <a:xfrm>
              <a:off x="1976944" y="6079901"/>
              <a:ext cx="1648476" cy="531105"/>
            </a:xfrm>
            <a:prstGeom prst="rect">
              <a:avLst/>
            </a:prstGeom>
          </p:spPr>
        </p:pic>
      </p:grpSp>
      <p:cxnSp>
        <p:nvCxnSpPr>
          <p:cNvPr id="6" name="Straight Connector 5">
            <a:extLst>
              <a:ext uri="{FF2B5EF4-FFF2-40B4-BE49-F238E27FC236}">
                <a16:creationId xmlns:a16="http://schemas.microsoft.com/office/drawing/2014/main" id="{2D7374C9-70DA-4E22-BF60-1E137F0288CD}"/>
              </a:ext>
              <a:ext uri="{C183D7F6-B498-43B3-948B-1728B52AA6E4}">
                <adec:decorative xmlns:adec="http://schemas.microsoft.com/office/drawing/2017/decorative" val="1"/>
              </a:ext>
            </a:extLst>
          </p:cNvPr>
          <p:cNvCxnSpPr/>
          <p:nvPr/>
        </p:nvCxnSpPr>
        <p:spPr>
          <a:xfrm>
            <a:off x="3707380"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86955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extBox 62">
            <a:extLst>
              <a:ext uri="{FF2B5EF4-FFF2-40B4-BE49-F238E27FC236}">
                <a16:creationId xmlns:a16="http://schemas.microsoft.com/office/drawing/2014/main" id="{EE323271-1D31-45DB-833C-AC41EA6D6898}"/>
              </a:ext>
            </a:extLst>
          </p:cNvPr>
          <p:cNvSpPr txBox="1"/>
          <p:nvPr/>
        </p:nvSpPr>
        <p:spPr>
          <a:xfrm>
            <a:off x="165955" y="333679"/>
            <a:ext cx="3435016" cy="523220"/>
          </a:xfrm>
          <a:prstGeom prst="rect">
            <a:avLst/>
          </a:prstGeom>
          <a:noFill/>
        </p:spPr>
        <p:txBody>
          <a:bodyPr wrap="square" rtlCol="0">
            <a:spAutoFit/>
          </a:bodyPr>
          <a:lstStyle/>
          <a:p>
            <a:r>
              <a:rPr lang="en-GB" sz="2800" b="1" dirty="0">
                <a:solidFill>
                  <a:srgbClr val="50BCE7"/>
                </a:solidFill>
              </a:rPr>
              <a:t>Comic Strip</a:t>
            </a:r>
          </a:p>
        </p:txBody>
      </p:sp>
      <p:sp>
        <p:nvSpPr>
          <p:cNvPr id="64" name="Title 63">
            <a:extLst>
              <a:ext uri="{FF2B5EF4-FFF2-40B4-BE49-F238E27FC236}">
                <a16:creationId xmlns:a16="http://schemas.microsoft.com/office/drawing/2014/main" id="{26595481-7AB8-4144-915D-050EBC3F5D0C}"/>
              </a:ext>
            </a:extLst>
          </p:cNvPr>
          <p:cNvSpPr txBox="1">
            <a:spLocks noGrp="1"/>
          </p:cNvSpPr>
          <p:nvPr>
            <p:ph type="title" idx="4294967295"/>
          </p:nvPr>
        </p:nvSpPr>
        <p:spPr>
          <a:xfrm>
            <a:off x="165955" y="856899"/>
            <a:ext cx="3435013" cy="6463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50BCE7"/>
                </a:solidFill>
                <a:effectLst/>
                <a:uLnTx/>
                <a:uFillTx/>
                <a:latin typeface="+mn-lt"/>
                <a:ea typeface="+mn-ea"/>
                <a:cs typeface="+mn-cs"/>
              </a:rPr>
              <a:t>Using a grid to help communities structure a story</a:t>
            </a:r>
          </a:p>
        </p:txBody>
      </p:sp>
      <p:sp>
        <p:nvSpPr>
          <p:cNvPr id="62" name="TextBox 61">
            <a:extLst>
              <a:ext uri="{FF2B5EF4-FFF2-40B4-BE49-F238E27FC236}">
                <a16:creationId xmlns:a16="http://schemas.microsoft.com/office/drawing/2014/main" id="{D17FF2F8-ADFA-4A3D-A109-627A8895A9DC}"/>
              </a:ext>
            </a:extLst>
          </p:cNvPr>
          <p:cNvSpPr txBox="1"/>
          <p:nvPr/>
        </p:nvSpPr>
        <p:spPr>
          <a:xfrm>
            <a:off x="165955" y="1519841"/>
            <a:ext cx="3435016" cy="3385542"/>
          </a:xfrm>
          <a:prstGeom prst="rect">
            <a:avLst/>
          </a:prstGeom>
          <a:noFill/>
        </p:spPr>
        <p:txBody>
          <a:bodyPr wrap="square" rtlCol="0">
            <a:spAutoFit/>
          </a:bodyPr>
          <a:lstStyle/>
          <a:p>
            <a:r>
              <a:rPr lang="en-GB" sz="1200" b="1" dirty="0">
                <a:latin typeface="+mj-lt"/>
              </a:rPr>
              <a:t>Group or Focus: </a:t>
            </a:r>
            <a:r>
              <a:rPr lang="en-GB" sz="1200" dirty="0">
                <a:latin typeface="+mj-lt"/>
              </a:rPr>
              <a:t>Any group</a:t>
            </a:r>
          </a:p>
          <a:p>
            <a:endParaRPr lang="en-GB" sz="1200" dirty="0">
              <a:latin typeface="+mj-lt"/>
            </a:endParaRPr>
          </a:p>
          <a:p>
            <a:r>
              <a:rPr lang="en-GB" sz="1200" b="1" dirty="0">
                <a:latin typeface="+mj-lt"/>
              </a:rPr>
              <a:t>What is the tool trying to do specifically?  </a:t>
            </a:r>
          </a:p>
          <a:p>
            <a:r>
              <a:rPr lang="en-GB" sz="1200" dirty="0">
                <a:latin typeface="+mj-lt"/>
              </a:rPr>
              <a:t>Providing a starting point for the conversation – what images/words are people using to respond to your prompt?</a:t>
            </a:r>
          </a:p>
          <a:p>
            <a:r>
              <a:rPr lang="en-GB" sz="1200" dirty="0">
                <a:latin typeface="+mj-lt"/>
              </a:rPr>
              <a:t>Challenging stereotypes - explore ideas together.  </a:t>
            </a:r>
          </a:p>
          <a:p>
            <a:r>
              <a:rPr lang="en-GB" sz="1200" dirty="0">
                <a:latin typeface="+mj-lt"/>
              </a:rPr>
              <a:t>Building a character/comic strip asks people to come up with characteristics and the storyline of the stereotypes. Could everyone start with the same character and take them on a different journey? </a:t>
            </a:r>
          </a:p>
          <a:p>
            <a:endParaRPr lang="en-GB" sz="1200" dirty="0">
              <a:latin typeface="+mj-lt"/>
            </a:endParaRPr>
          </a:p>
          <a:p>
            <a:r>
              <a:rPr lang="en-GB" sz="1200" b="1" dirty="0">
                <a:latin typeface="+mj-lt"/>
              </a:rPr>
              <a:t>What are the instructions for using the tool?  </a:t>
            </a:r>
          </a:p>
          <a:p>
            <a:r>
              <a:rPr lang="en-GB" sz="1200" dirty="0">
                <a:latin typeface="+mj-lt"/>
              </a:rPr>
              <a:t>As a group, you could create characters and then use that character to tell the story.  </a:t>
            </a:r>
          </a:p>
          <a:p>
            <a:r>
              <a:rPr lang="en-GB" sz="1200" dirty="0">
                <a:latin typeface="+mj-lt"/>
              </a:rPr>
              <a:t>Use magazines to cut out visuals to tell the story. </a:t>
            </a:r>
          </a:p>
          <a:p>
            <a:r>
              <a:rPr lang="en-GB" sz="1200" dirty="0">
                <a:latin typeface="+mj-lt"/>
              </a:rPr>
              <a:t>Have pre-printed strips, with different sized boxes</a:t>
            </a:r>
          </a:p>
          <a:p>
            <a:endParaRPr lang="en-GB" sz="1100" dirty="0">
              <a:latin typeface="+mj-lt"/>
            </a:endParaRPr>
          </a:p>
        </p:txBody>
      </p:sp>
      <p:grpSp>
        <p:nvGrpSpPr>
          <p:cNvPr id="17" name="Group 16" descr="An example of an empty comic strip with the title 'you in your favourite film'">
            <a:extLst>
              <a:ext uri="{FF2B5EF4-FFF2-40B4-BE49-F238E27FC236}">
                <a16:creationId xmlns:a16="http://schemas.microsoft.com/office/drawing/2014/main" id="{C2639E57-3600-494E-8C55-3A1F1EA887F5}"/>
              </a:ext>
            </a:extLst>
          </p:cNvPr>
          <p:cNvGrpSpPr/>
          <p:nvPr/>
        </p:nvGrpSpPr>
        <p:grpSpPr>
          <a:xfrm>
            <a:off x="4253132" y="586143"/>
            <a:ext cx="4382600" cy="2767614"/>
            <a:chOff x="3856524" y="501908"/>
            <a:chExt cx="5243853" cy="3311496"/>
          </a:xfrm>
        </p:grpSpPr>
        <p:sp>
          <p:nvSpPr>
            <p:cNvPr id="27" name="Rectangle 26">
              <a:extLst>
                <a:ext uri="{FF2B5EF4-FFF2-40B4-BE49-F238E27FC236}">
                  <a16:creationId xmlns:a16="http://schemas.microsoft.com/office/drawing/2014/main" id="{3D077A4C-B4DA-4B7A-B593-34CBE832A74D}"/>
                </a:ext>
              </a:extLst>
            </p:cNvPr>
            <p:cNvSpPr/>
            <p:nvPr/>
          </p:nvSpPr>
          <p:spPr>
            <a:xfrm>
              <a:off x="3856524" y="501908"/>
              <a:ext cx="5243853" cy="3311496"/>
            </a:xfrm>
            <a:prstGeom prst="rect">
              <a:avLst/>
            </a:prstGeom>
            <a:noFill/>
            <a:ln w="38100">
              <a:solidFill>
                <a:srgbClr val="50BC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2B9A4D1B-9DC4-445B-ABCA-C685EF25D283}"/>
                </a:ext>
              </a:extLst>
            </p:cNvPr>
            <p:cNvSpPr txBox="1"/>
            <p:nvPr/>
          </p:nvSpPr>
          <p:spPr>
            <a:xfrm>
              <a:off x="4161696" y="501908"/>
              <a:ext cx="4716942" cy="556226"/>
            </a:xfrm>
            <a:prstGeom prst="rect">
              <a:avLst/>
            </a:prstGeom>
            <a:noFill/>
          </p:spPr>
          <p:txBody>
            <a:bodyPr wrap="square" rtlCol="0">
              <a:spAutoFit/>
            </a:bodyPr>
            <a:lstStyle/>
            <a:p>
              <a:pPr>
                <a:lnSpc>
                  <a:spcPct val="150000"/>
                </a:lnSpc>
              </a:pPr>
              <a:r>
                <a:rPr lang="en-GB" dirty="0"/>
                <a:t>you in your favourite </a:t>
              </a:r>
              <a:r>
                <a:rPr lang="en-GB" b="1" u="sng" dirty="0"/>
                <a:t>Film</a:t>
              </a:r>
            </a:p>
          </p:txBody>
        </p:sp>
        <p:grpSp>
          <p:nvGrpSpPr>
            <p:cNvPr id="11" name="Group 10">
              <a:extLst>
                <a:ext uri="{FF2B5EF4-FFF2-40B4-BE49-F238E27FC236}">
                  <a16:creationId xmlns:a16="http://schemas.microsoft.com/office/drawing/2014/main" id="{636E3027-BF3A-47C4-867D-8914650FB44D}"/>
                </a:ext>
              </a:extLst>
            </p:cNvPr>
            <p:cNvGrpSpPr/>
            <p:nvPr/>
          </p:nvGrpSpPr>
          <p:grpSpPr>
            <a:xfrm>
              <a:off x="4119979" y="1202486"/>
              <a:ext cx="4716942" cy="2375211"/>
              <a:chOff x="4119979" y="1202486"/>
              <a:chExt cx="4716942" cy="2375211"/>
            </a:xfrm>
          </p:grpSpPr>
          <p:grpSp>
            <p:nvGrpSpPr>
              <p:cNvPr id="28" name="Group 27">
                <a:extLst>
                  <a:ext uri="{FF2B5EF4-FFF2-40B4-BE49-F238E27FC236}">
                    <a16:creationId xmlns:a16="http://schemas.microsoft.com/office/drawing/2014/main" id="{2C025CD9-A90D-47FF-ADD4-C6652BAB6EAD}"/>
                  </a:ext>
                </a:extLst>
              </p:cNvPr>
              <p:cNvGrpSpPr/>
              <p:nvPr/>
            </p:nvGrpSpPr>
            <p:grpSpPr>
              <a:xfrm>
                <a:off x="4119979" y="1202486"/>
                <a:ext cx="4716942" cy="2375211"/>
                <a:chOff x="4516244" y="869795"/>
                <a:chExt cx="4716942" cy="2375211"/>
              </a:xfrm>
            </p:grpSpPr>
            <p:sp>
              <p:nvSpPr>
                <p:cNvPr id="31" name="Rectangle 30">
                  <a:extLst>
                    <a:ext uri="{FF2B5EF4-FFF2-40B4-BE49-F238E27FC236}">
                      <a16:creationId xmlns:a16="http://schemas.microsoft.com/office/drawing/2014/main" id="{7EE0EFD5-2084-40EC-B70A-ADBB982DC736}"/>
                    </a:ext>
                  </a:extLst>
                </p:cNvPr>
                <p:cNvSpPr/>
                <p:nvPr/>
              </p:nvSpPr>
              <p:spPr>
                <a:xfrm>
                  <a:off x="5482275" y="869795"/>
                  <a:ext cx="2178597"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2CFCBA31-B8B7-4BEB-AFA2-9029ACC6E690}"/>
                    </a:ext>
                  </a:extLst>
                </p:cNvPr>
                <p:cNvSpPr/>
                <p:nvPr/>
              </p:nvSpPr>
              <p:spPr>
                <a:xfrm>
                  <a:off x="7660872" y="869795"/>
                  <a:ext cx="1572314"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9471D520-9318-4B8B-B611-969477036C13}"/>
                    </a:ext>
                  </a:extLst>
                </p:cNvPr>
                <p:cNvSpPr/>
                <p:nvPr/>
              </p:nvSpPr>
              <p:spPr>
                <a:xfrm>
                  <a:off x="4516244" y="869796"/>
                  <a:ext cx="966031" cy="158347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4" name="Rectangle 33">
                  <a:extLst>
                    <a:ext uri="{FF2B5EF4-FFF2-40B4-BE49-F238E27FC236}">
                      <a16:creationId xmlns:a16="http://schemas.microsoft.com/office/drawing/2014/main" id="{A3A6DF57-54AE-4999-8D1F-D1BAE4FB2760}"/>
                    </a:ext>
                  </a:extLst>
                </p:cNvPr>
                <p:cNvSpPr/>
                <p:nvPr/>
              </p:nvSpPr>
              <p:spPr>
                <a:xfrm>
                  <a:off x="5482275" y="1661532"/>
                  <a:ext cx="996781"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FEE89B55-8A07-4870-B700-29C76F6863A9}"/>
                    </a:ext>
                  </a:extLst>
                </p:cNvPr>
                <p:cNvSpPr/>
                <p:nvPr/>
              </p:nvSpPr>
              <p:spPr>
                <a:xfrm>
                  <a:off x="4516246" y="2453269"/>
                  <a:ext cx="1788100"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B5E136E3-4BDA-44BA-B52F-31D4CA1A2A3B}"/>
                    </a:ext>
                  </a:extLst>
                </p:cNvPr>
                <p:cNvSpPr/>
                <p:nvPr/>
              </p:nvSpPr>
              <p:spPr>
                <a:xfrm>
                  <a:off x="6304346" y="2453269"/>
                  <a:ext cx="1699351"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5F306627-F32F-4D43-B10F-31FBAD0701D7}"/>
                    </a:ext>
                  </a:extLst>
                </p:cNvPr>
                <p:cNvSpPr/>
                <p:nvPr/>
              </p:nvSpPr>
              <p:spPr>
                <a:xfrm>
                  <a:off x="8267155" y="1661532"/>
                  <a:ext cx="966031" cy="7917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8" name="Rectangle 37">
                <a:extLst>
                  <a:ext uri="{FF2B5EF4-FFF2-40B4-BE49-F238E27FC236}">
                    <a16:creationId xmlns:a16="http://schemas.microsoft.com/office/drawing/2014/main" id="{07FEB72C-2FA5-418F-82FB-C3F62F26C2C5}"/>
                  </a:ext>
                </a:extLst>
              </p:cNvPr>
              <p:cNvSpPr/>
              <p:nvPr/>
            </p:nvSpPr>
            <p:spPr>
              <a:xfrm>
                <a:off x="6082791" y="1994221"/>
                <a:ext cx="1788099"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B572B4BD-BFFB-4CC4-90C4-CEB19A9C898E}"/>
                  </a:ext>
                </a:extLst>
              </p:cNvPr>
              <p:cNvSpPr/>
              <p:nvPr/>
            </p:nvSpPr>
            <p:spPr>
              <a:xfrm>
                <a:off x="7607434" y="2785956"/>
                <a:ext cx="1229485"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grpSp>
        <p:nvGrpSpPr>
          <p:cNvPr id="18" name="Group 17" descr="An example of an empty comic strip with the title 'this gives me stress'">
            <a:extLst>
              <a:ext uri="{FF2B5EF4-FFF2-40B4-BE49-F238E27FC236}">
                <a16:creationId xmlns:a16="http://schemas.microsoft.com/office/drawing/2014/main" id="{A746687B-A25A-468F-90F7-370643CDE2C5}"/>
              </a:ext>
            </a:extLst>
          </p:cNvPr>
          <p:cNvGrpSpPr/>
          <p:nvPr/>
        </p:nvGrpSpPr>
        <p:grpSpPr>
          <a:xfrm>
            <a:off x="4253132" y="3604098"/>
            <a:ext cx="3292951" cy="3024448"/>
            <a:chOff x="4374786" y="3944297"/>
            <a:chExt cx="3292951" cy="3024448"/>
          </a:xfrm>
        </p:grpSpPr>
        <p:sp>
          <p:nvSpPr>
            <p:cNvPr id="5" name="Rectangle 4">
              <a:extLst>
                <a:ext uri="{FF2B5EF4-FFF2-40B4-BE49-F238E27FC236}">
                  <a16:creationId xmlns:a16="http://schemas.microsoft.com/office/drawing/2014/main" id="{BF85589A-FAF9-412D-B791-4DE766848DA3}"/>
                </a:ext>
              </a:extLst>
            </p:cNvPr>
            <p:cNvSpPr/>
            <p:nvPr/>
          </p:nvSpPr>
          <p:spPr>
            <a:xfrm>
              <a:off x="4374786" y="3944297"/>
              <a:ext cx="3292951" cy="3024448"/>
            </a:xfrm>
            <a:prstGeom prst="rect">
              <a:avLst/>
            </a:prstGeom>
            <a:noFill/>
            <a:ln w="38100">
              <a:solidFill>
                <a:srgbClr val="50BC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Group 1">
              <a:extLst>
                <a:ext uri="{FF2B5EF4-FFF2-40B4-BE49-F238E27FC236}">
                  <a16:creationId xmlns:a16="http://schemas.microsoft.com/office/drawing/2014/main" id="{ECE72053-F5B6-4EB3-ACAF-BFF3F9C18086}"/>
                </a:ext>
              </a:extLst>
            </p:cNvPr>
            <p:cNvGrpSpPr/>
            <p:nvPr/>
          </p:nvGrpSpPr>
          <p:grpSpPr>
            <a:xfrm>
              <a:off x="4608343" y="4444979"/>
              <a:ext cx="2825837" cy="2375210"/>
              <a:chOff x="4599430" y="2730203"/>
              <a:chExt cx="2825837" cy="2375210"/>
            </a:xfrm>
          </p:grpSpPr>
          <p:grpSp>
            <p:nvGrpSpPr>
              <p:cNvPr id="4" name="Group 3">
                <a:extLst>
                  <a:ext uri="{FF2B5EF4-FFF2-40B4-BE49-F238E27FC236}">
                    <a16:creationId xmlns:a16="http://schemas.microsoft.com/office/drawing/2014/main" id="{268906C7-0A38-4193-BAF4-8C075F926DA2}"/>
                  </a:ext>
                </a:extLst>
              </p:cNvPr>
              <p:cNvGrpSpPr/>
              <p:nvPr/>
            </p:nvGrpSpPr>
            <p:grpSpPr>
              <a:xfrm>
                <a:off x="4599430" y="2730203"/>
                <a:ext cx="2825836" cy="2375209"/>
                <a:chOff x="4516244" y="869795"/>
                <a:chExt cx="2825836" cy="2375209"/>
              </a:xfrm>
            </p:grpSpPr>
            <p:sp>
              <p:nvSpPr>
                <p:cNvPr id="3" name="Rectangle 2">
                  <a:extLst>
                    <a:ext uri="{FF2B5EF4-FFF2-40B4-BE49-F238E27FC236}">
                      <a16:creationId xmlns:a16="http://schemas.microsoft.com/office/drawing/2014/main" id="{DE2FEEEC-7012-443C-982A-CD6CA3DD74C1}"/>
                    </a:ext>
                  </a:extLst>
                </p:cNvPr>
                <p:cNvSpPr/>
                <p:nvPr/>
              </p:nvSpPr>
              <p:spPr>
                <a:xfrm>
                  <a:off x="4516244" y="869795"/>
                  <a:ext cx="850594"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B0CCA479-9CE5-44CB-BE84-34B128D1BA12}"/>
                    </a:ext>
                  </a:extLst>
                </p:cNvPr>
                <p:cNvSpPr/>
                <p:nvPr/>
              </p:nvSpPr>
              <p:spPr>
                <a:xfrm>
                  <a:off x="5366837" y="869795"/>
                  <a:ext cx="1975243"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ectangle 12">
                  <a:extLst>
                    <a:ext uri="{FF2B5EF4-FFF2-40B4-BE49-F238E27FC236}">
                      <a16:creationId xmlns:a16="http://schemas.microsoft.com/office/drawing/2014/main" id="{483F4579-BD40-44DF-ADC7-DA4C21959960}"/>
                    </a:ext>
                  </a:extLst>
                </p:cNvPr>
                <p:cNvSpPr/>
                <p:nvPr/>
              </p:nvSpPr>
              <p:spPr>
                <a:xfrm>
                  <a:off x="5766166" y="2453267"/>
                  <a:ext cx="1572314"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747BE4A7-6160-425E-9698-9AEC6F7FCDDA}"/>
                    </a:ext>
                  </a:extLst>
                </p:cNvPr>
                <p:cNvSpPr/>
                <p:nvPr/>
              </p:nvSpPr>
              <p:spPr>
                <a:xfrm>
                  <a:off x="4516244" y="1661532"/>
                  <a:ext cx="1056303"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F9E466D7-AA11-4DD5-AFE1-CC57AF54AF4E}"/>
                    </a:ext>
                  </a:extLst>
                </p:cNvPr>
                <p:cNvSpPr/>
                <p:nvPr/>
              </p:nvSpPr>
              <p:spPr>
                <a:xfrm>
                  <a:off x="5572547" y="1661532"/>
                  <a:ext cx="914400"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2" name="Rectangle 21">
                <a:extLst>
                  <a:ext uri="{FF2B5EF4-FFF2-40B4-BE49-F238E27FC236}">
                    <a16:creationId xmlns:a16="http://schemas.microsoft.com/office/drawing/2014/main" id="{625F1C55-4E68-4DA7-A5FE-E1B04FCA9E6E}"/>
                  </a:ext>
                </a:extLst>
              </p:cNvPr>
              <p:cNvSpPr/>
              <p:nvPr/>
            </p:nvSpPr>
            <p:spPr>
              <a:xfrm>
                <a:off x="4599430" y="4313676"/>
                <a:ext cx="1246318"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6412B3FE-D107-4AD1-BDE8-CA8E0E661D1D}"/>
                  </a:ext>
                </a:extLst>
              </p:cNvPr>
              <p:cNvSpPr/>
              <p:nvPr/>
            </p:nvSpPr>
            <p:spPr>
              <a:xfrm>
                <a:off x="6570133" y="3521939"/>
                <a:ext cx="855134" cy="7917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5" name="TextBox 24">
              <a:extLst>
                <a:ext uri="{FF2B5EF4-FFF2-40B4-BE49-F238E27FC236}">
                  <a16:creationId xmlns:a16="http://schemas.microsoft.com/office/drawing/2014/main" id="{2F228100-B24B-41D0-B378-3CFB0FF84597}"/>
                </a:ext>
              </a:extLst>
            </p:cNvPr>
            <p:cNvSpPr txBox="1"/>
            <p:nvPr/>
          </p:nvSpPr>
          <p:spPr>
            <a:xfrm>
              <a:off x="4543513" y="4009972"/>
              <a:ext cx="2347271" cy="369332"/>
            </a:xfrm>
            <a:prstGeom prst="rect">
              <a:avLst/>
            </a:prstGeom>
            <a:noFill/>
          </p:spPr>
          <p:txBody>
            <a:bodyPr wrap="square" rtlCol="0">
              <a:spAutoFit/>
            </a:bodyPr>
            <a:lstStyle/>
            <a:p>
              <a:r>
                <a:rPr lang="en-GB" dirty="0"/>
                <a:t>This gives me stress</a:t>
              </a:r>
            </a:p>
          </p:txBody>
        </p:sp>
      </p:grpSp>
      <p:cxnSp>
        <p:nvCxnSpPr>
          <p:cNvPr id="61" name="Straight Connector 60">
            <a:extLst>
              <a:ext uri="{FF2B5EF4-FFF2-40B4-BE49-F238E27FC236}">
                <a16:creationId xmlns:a16="http://schemas.microsoft.com/office/drawing/2014/main" id="{B81F8A4A-64C2-4B35-9F63-2DE29AA99570}"/>
              </a:ext>
              <a:ext uri="{C183D7F6-B498-43B3-948B-1728B52AA6E4}">
                <adec:decorative xmlns:adec="http://schemas.microsoft.com/office/drawing/2017/decorative" val="1"/>
              </a:ext>
            </a:extLst>
          </p:cNvPr>
          <p:cNvCxnSpPr/>
          <p:nvPr/>
        </p:nvCxnSpPr>
        <p:spPr>
          <a:xfrm>
            <a:off x="3707380"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TextBox 64">
            <a:extLst>
              <a:ext uri="{FF2B5EF4-FFF2-40B4-BE49-F238E27FC236}">
                <a16:creationId xmlns:a16="http://schemas.microsoft.com/office/drawing/2014/main" id="{485BD833-2FB6-410D-AD05-93B475AC7FFB}"/>
              </a:ext>
            </a:extLst>
          </p:cNvPr>
          <p:cNvSpPr txBox="1"/>
          <p:nvPr/>
        </p:nvSpPr>
        <p:spPr>
          <a:xfrm>
            <a:off x="165955" y="5520936"/>
            <a:ext cx="3435016" cy="573940"/>
          </a:xfrm>
          <a:prstGeom prst="rect">
            <a:avLst/>
          </a:prstGeom>
          <a:noFill/>
        </p:spPr>
        <p:txBody>
          <a:bodyPr wrap="square" rtlCol="0">
            <a:spAutoFit/>
          </a:bodyPr>
          <a:lstStyle/>
          <a:p>
            <a:pPr>
              <a:lnSpc>
                <a:spcPct val="150000"/>
              </a:lnSpc>
            </a:pPr>
            <a:r>
              <a:rPr lang="en-GB" sz="1100" dirty="0">
                <a:latin typeface="+mj-lt"/>
              </a:rPr>
              <a:t>Version created by: </a:t>
            </a:r>
          </a:p>
          <a:p>
            <a:pPr>
              <a:lnSpc>
                <a:spcPct val="150000"/>
              </a:lnSpc>
            </a:pPr>
            <a:r>
              <a:rPr lang="en-GB" sz="1100" dirty="0">
                <a:latin typeface="+mj-lt"/>
              </a:rPr>
              <a:t>Date:</a:t>
            </a:r>
          </a:p>
        </p:txBody>
      </p:sp>
      <p:grpSp>
        <p:nvGrpSpPr>
          <p:cNvPr id="66" name="Group 65">
            <a:extLst>
              <a:ext uri="{FF2B5EF4-FFF2-40B4-BE49-F238E27FC236}">
                <a16:creationId xmlns:a16="http://schemas.microsoft.com/office/drawing/2014/main" id="{F3C86039-F4D2-44EC-BD0B-F3F1F802E313}"/>
              </a:ext>
              <a:ext uri="{C183D7F6-B498-43B3-948B-1728B52AA6E4}">
                <adec:decorative xmlns:adec="http://schemas.microsoft.com/office/drawing/2017/decorative" val="1"/>
              </a:ext>
            </a:extLst>
          </p:cNvPr>
          <p:cNvGrpSpPr/>
          <p:nvPr/>
        </p:nvGrpSpPr>
        <p:grpSpPr>
          <a:xfrm>
            <a:off x="165955" y="6168693"/>
            <a:ext cx="3435164" cy="533873"/>
            <a:chOff x="190256" y="6079901"/>
            <a:chExt cx="3435164" cy="533873"/>
          </a:xfrm>
        </p:grpSpPr>
        <p:pic>
          <p:nvPicPr>
            <p:cNvPr id="67" name="Picture 66" descr="A logo for a community&#10;&#10;Description automatically generated">
              <a:extLst>
                <a:ext uri="{FF2B5EF4-FFF2-40B4-BE49-F238E27FC236}">
                  <a16:creationId xmlns:a16="http://schemas.microsoft.com/office/drawing/2014/main" id="{40CB2D14-A350-439F-A8C1-7B9FD0D86FC3}"/>
                </a:ext>
              </a:extLst>
            </p:cNvPr>
            <p:cNvPicPr/>
            <p:nvPr/>
          </p:nvPicPr>
          <p:blipFill rotWithShape="1">
            <a:blip r:embed="rId2">
              <a:extLst>
                <a:ext uri="{28A0092B-C50C-407E-A947-70E740481C1C}">
                  <a14:useLocalDpi xmlns:a14="http://schemas.microsoft.com/office/drawing/2010/main" val="0"/>
                </a:ext>
              </a:extLst>
            </a:blip>
            <a:srcRect t="20772" r="36966" b="5715"/>
            <a:stretch/>
          </p:blipFill>
          <p:spPr>
            <a:xfrm>
              <a:off x="190256" y="6079901"/>
              <a:ext cx="1247199" cy="533873"/>
            </a:xfrm>
            <a:prstGeom prst="rect">
              <a:avLst/>
            </a:prstGeom>
          </p:spPr>
        </p:pic>
        <p:pic>
          <p:nvPicPr>
            <p:cNvPr id="68" name="Picture 67">
              <a:extLst>
                <a:ext uri="{FF2B5EF4-FFF2-40B4-BE49-F238E27FC236}">
                  <a16:creationId xmlns:a16="http://schemas.microsoft.com/office/drawing/2014/main" id="{DE21CB81-071E-40BD-9321-CBBAA1E810E4}"/>
                </a:ext>
              </a:extLst>
            </p:cNvPr>
            <p:cNvPicPr>
              <a:picLocks noChangeAspect="1"/>
            </p:cNvPicPr>
            <p:nvPr/>
          </p:nvPicPr>
          <p:blipFill rotWithShape="1">
            <a:blip r:embed="rId3">
              <a:extLst>
                <a:ext uri="{28A0092B-C50C-407E-A947-70E740481C1C}">
                  <a14:useLocalDpi xmlns:a14="http://schemas.microsoft.com/office/drawing/2010/main" val="0"/>
                </a:ext>
              </a:extLst>
            </a:blip>
            <a:srcRect t="13725" b="14052"/>
            <a:stretch/>
          </p:blipFill>
          <p:spPr>
            <a:xfrm>
              <a:off x="1976944" y="6079901"/>
              <a:ext cx="1648476" cy="531105"/>
            </a:xfrm>
            <a:prstGeom prst="rect">
              <a:avLst/>
            </a:prstGeom>
          </p:spPr>
        </p:pic>
      </p:grpSp>
    </p:spTree>
    <p:extLst>
      <p:ext uri="{BB962C8B-B14F-4D97-AF65-F5344CB8AC3E}">
        <p14:creationId xmlns:p14="http://schemas.microsoft.com/office/powerpoint/2010/main" val="33237455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7BE2A-4FFE-0AFA-3B06-2D4BD21F111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3417904B-0BD4-9972-DE39-E9704A1315C0}"/>
              </a:ext>
              <a:ext uri="{C183D7F6-B498-43B3-948B-1728B52AA6E4}">
                <adec:decorative xmlns:adec="http://schemas.microsoft.com/office/drawing/2017/decorative" val="1"/>
              </a:ext>
            </a:extLst>
          </p:cNvPr>
          <p:cNvPicPr/>
          <p:nvPr/>
        </p:nvPicPr>
        <p:blipFill rotWithShape="1">
          <a:blip r:embed="rId2">
            <a:extLst>
              <a:ext uri="{28A0092B-C50C-407E-A947-70E740481C1C}">
                <a14:useLocalDpi xmlns:a14="http://schemas.microsoft.com/office/drawing/2010/main" val="0"/>
              </a:ext>
            </a:extLst>
          </a:blip>
          <a:srcRect t="20772" r="36966" b="5715"/>
          <a:stretch/>
        </p:blipFill>
        <p:spPr>
          <a:xfrm>
            <a:off x="5808968" y="675114"/>
            <a:ext cx="1439056" cy="615999"/>
          </a:xfrm>
          <a:prstGeom prst="rect">
            <a:avLst/>
          </a:prstGeom>
        </p:spPr>
      </p:pic>
      <p:sp>
        <p:nvSpPr>
          <p:cNvPr id="6" name="Title 5">
            <a:extLst>
              <a:ext uri="{FF2B5EF4-FFF2-40B4-BE49-F238E27FC236}">
                <a16:creationId xmlns:a16="http://schemas.microsoft.com/office/drawing/2014/main" id="{D611DD8B-6605-4095-C892-ED1BF7B560AB}"/>
              </a:ext>
            </a:extLst>
          </p:cNvPr>
          <p:cNvSpPr txBox="1">
            <a:spLocks noGrp="1"/>
          </p:cNvSpPr>
          <p:nvPr>
            <p:ph type="title" idx="4294967295"/>
          </p:nvPr>
        </p:nvSpPr>
        <p:spPr>
          <a:xfrm>
            <a:off x="940468" y="659645"/>
            <a:ext cx="5420227" cy="5847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schemeClr val="tx1"/>
                </a:solidFill>
                <a:effectLst/>
                <a:uLnTx/>
                <a:uFillTx/>
                <a:latin typeface="+mn-lt"/>
                <a:ea typeface="+mn-ea"/>
                <a:cs typeface="+mn-cs"/>
              </a:rPr>
              <a:t>Toolkit Criteria</a:t>
            </a:r>
          </a:p>
        </p:txBody>
      </p:sp>
      <p:sp>
        <p:nvSpPr>
          <p:cNvPr id="3" name="TextBox 2">
            <a:extLst>
              <a:ext uri="{FF2B5EF4-FFF2-40B4-BE49-F238E27FC236}">
                <a16:creationId xmlns:a16="http://schemas.microsoft.com/office/drawing/2014/main" id="{FDB6E0CF-845D-402E-7620-06C46A423D85}"/>
              </a:ext>
            </a:extLst>
          </p:cNvPr>
          <p:cNvSpPr txBox="1"/>
          <p:nvPr/>
        </p:nvSpPr>
        <p:spPr>
          <a:xfrm>
            <a:off x="940468" y="2082589"/>
            <a:ext cx="8032616" cy="2739211"/>
          </a:xfrm>
          <a:prstGeom prst="rect">
            <a:avLst/>
          </a:prstGeom>
          <a:noFill/>
        </p:spPr>
        <p:txBody>
          <a:bodyPr wrap="square" rtlCol="0">
            <a:spAutoFit/>
          </a:bodyPr>
          <a:lstStyle/>
          <a:p>
            <a:r>
              <a:rPr lang="en-GB" sz="1600" dirty="0">
                <a:latin typeface="+mj-lt"/>
              </a:rPr>
              <a:t>When developing these tools, we focussed on a set of criteria that were developed when researching other, similar engagement toolkits. These criteria were:</a:t>
            </a:r>
          </a:p>
          <a:p>
            <a:endParaRPr lang="en-GB" sz="1600" dirty="0">
              <a:latin typeface="+mj-lt"/>
            </a:endParaRPr>
          </a:p>
          <a:p>
            <a:pPr marL="171450" indent="-171450">
              <a:buFont typeface="Arial" panose="020B0604020202020204" pitchFamily="34" charset="0"/>
              <a:buChar char="•"/>
            </a:pPr>
            <a:r>
              <a:rPr lang="en-GB" sz="1600" dirty="0">
                <a:latin typeface="+mj-lt"/>
              </a:rPr>
              <a:t>Is it clear which communities it will help you to engage with? </a:t>
            </a:r>
          </a:p>
          <a:p>
            <a:pPr marL="171450" indent="-171450">
              <a:buFont typeface="Arial" panose="020B0604020202020204" pitchFamily="34" charset="0"/>
              <a:buChar char="•"/>
            </a:pPr>
            <a:r>
              <a:rPr lang="en-GB" sz="1600" dirty="0">
                <a:latin typeface="+mj-lt"/>
              </a:rPr>
              <a:t>Does it represent good value for money?  </a:t>
            </a:r>
          </a:p>
          <a:p>
            <a:pPr marL="171450" indent="-171450">
              <a:buFont typeface="Arial" panose="020B0604020202020204" pitchFamily="34" charset="0"/>
              <a:buChar char="•"/>
            </a:pPr>
            <a:r>
              <a:rPr lang="en-GB" sz="1600" dirty="0">
                <a:latin typeface="+mj-lt"/>
              </a:rPr>
              <a:t>Is it likely to stimulate creating conversations?  </a:t>
            </a:r>
          </a:p>
          <a:p>
            <a:pPr marL="171450" indent="-171450">
              <a:buFont typeface="Arial" panose="020B0604020202020204" pitchFamily="34" charset="0"/>
              <a:buChar char="•"/>
            </a:pPr>
            <a:r>
              <a:rPr lang="en-GB" sz="1600" dirty="0">
                <a:latin typeface="+mj-lt"/>
              </a:rPr>
              <a:t>Is it flexible in how it can be used?  </a:t>
            </a:r>
          </a:p>
          <a:p>
            <a:pPr marL="171450" indent="-171450">
              <a:buFont typeface="Arial" panose="020B0604020202020204" pitchFamily="34" charset="0"/>
              <a:buChar char="•"/>
            </a:pPr>
            <a:r>
              <a:rPr lang="en-GB" sz="1600" dirty="0">
                <a:latin typeface="+mj-lt"/>
              </a:rPr>
              <a:t>Can it be used simply with the minimum of instructions? </a:t>
            </a:r>
          </a:p>
          <a:p>
            <a:pPr marL="171450" indent="-171450">
              <a:buFont typeface="Arial" panose="020B0604020202020204" pitchFamily="34" charset="0"/>
              <a:buChar char="•"/>
            </a:pPr>
            <a:r>
              <a:rPr lang="en-GB" sz="1600" dirty="0">
                <a:latin typeface="+mj-lt"/>
              </a:rPr>
              <a:t>Is it accessible to a wide range of community members? </a:t>
            </a:r>
          </a:p>
          <a:p>
            <a:pPr marL="171450" indent="-171450">
              <a:buFont typeface="Arial" panose="020B0604020202020204" pitchFamily="34" charset="0"/>
              <a:buChar char="•"/>
            </a:pPr>
            <a:r>
              <a:rPr lang="en-GB" sz="1600" dirty="0">
                <a:latin typeface="+mj-lt"/>
              </a:rPr>
              <a:t>Does it have a strong visual appeal? </a:t>
            </a:r>
          </a:p>
          <a:p>
            <a:endParaRPr lang="en-GB" sz="1200" dirty="0">
              <a:latin typeface="+mj-lt"/>
            </a:endParaRPr>
          </a:p>
        </p:txBody>
      </p:sp>
      <p:pic>
        <p:nvPicPr>
          <p:cNvPr id="8" name="Picture 7" descr="Image from toolkit workshop of people looking at pieces of paper in a large room">
            <a:extLst>
              <a:ext uri="{FF2B5EF4-FFF2-40B4-BE49-F238E27FC236}">
                <a16:creationId xmlns:a16="http://schemas.microsoft.com/office/drawing/2014/main" id="{E86442EF-01CF-6D27-2B2F-B62ED9D898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656322" y="5636795"/>
            <a:ext cx="1624388" cy="1218291"/>
          </a:xfrm>
          <a:prstGeom prst="rect">
            <a:avLst/>
          </a:prstGeom>
        </p:spPr>
      </p:pic>
      <p:pic>
        <p:nvPicPr>
          <p:cNvPr id="10" name="Picture 9" descr="Image from toolkit workshop of people looking at pieces of paper in a large room">
            <a:extLst>
              <a:ext uri="{FF2B5EF4-FFF2-40B4-BE49-F238E27FC236}">
                <a16:creationId xmlns:a16="http://schemas.microsoft.com/office/drawing/2014/main" id="{42961388-D75A-F79D-D6B4-C5EB902D23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312644" y="5636795"/>
            <a:ext cx="1624388" cy="1218291"/>
          </a:xfrm>
          <a:prstGeom prst="rect">
            <a:avLst/>
          </a:prstGeom>
        </p:spPr>
      </p:pic>
      <p:pic>
        <p:nvPicPr>
          <p:cNvPr id="12" name="Picture 11" descr="Image from toolkit workshop of people looking at pieces of paper in a large room">
            <a:extLst>
              <a:ext uri="{FF2B5EF4-FFF2-40B4-BE49-F238E27FC236}">
                <a16:creationId xmlns:a16="http://schemas.microsoft.com/office/drawing/2014/main" id="{92F27A93-5877-6322-D384-EC9E4ECD0F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4968966" y="5636795"/>
            <a:ext cx="1624388" cy="1218291"/>
          </a:xfrm>
          <a:prstGeom prst="rect">
            <a:avLst/>
          </a:prstGeom>
        </p:spPr>
      </p:pic>
      <p:pic>
        <p:nvPicPr>
          <p:cNvPr id="14" name="Picture 13" descr="Image from toolkit workshop of people looking at pieces of paper in a large room">
            <a:extLst>
              <a:ext uri="{FF2B5EF4-FFF2-40B4-BE49-F238E27FC236}">
                <a16:creationId xmlns:a16="http://schemas.microsoft.com/office/drawing/2014/main" id="{9479FB26-799F-693E-C15A-DC9EC5DCBE6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6625288" y="5636795"/>
            <a:ext cx="1624388" cy="1218291"/>
          </a:xfrm>
          <a:prstGeom prst="rect">
            <a:avLst/>
          </a:prstGeom>
        </p:spPr>
      </p:pic>
      <p:pic>
        <p:nvPicPr>
          <p:cNvPr id="16" name="Picture 15" descr="Image from toolkit workshop of people looking at pieces of paper in a large room">
            <a:extLst>
              <a:ext uri="{FF2B5EF4-FFF2-40B4-BE49-F238E27FC236}">
                <a16:creationId xmlns:a16="http://schemas.microsoft.com/office/drawing/2014/main" id="{531407A7-DD72-0B30-1080-F10B4A62BE0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8281612" y="5636795"/>
            <a:ext cx="1624388" cy="1218291"/>
          </a:xfrm>
          <a:prstGeom prst="rect">
            <a:avLst/>
          </a:prstGeom>
        </p:spPr>
      </p:pic>
      <p:pic>
        <p:nvPicPr>
          <p:cNvPr id="17" name="Picture 16" descr="Image from toolkit workshop of people looking at pieces of paper in a large room">
            <a:extLst>
              <a:ext uri="{FF2B5EF4-FFF2-40B4-BE49-F238E27FC236}">
                <a16:creationId xmlns:a16="http://schemas.microsoft.com/office/drawing/2014/main" id="{84D28C8A-8607-6D4D-B240-09A443CD8EA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0" y="5636795"/>
            <a:ext cx="1624388" cy="1218291"/>
          </a:xfrm>
          <a:prstGeom prst="rect">
            <a:avLst/>
          </a:prstGeom>
        </p:spPr>
      </p:pic>
      <p:pic>
        <p:nvPicPr>
          <p:cNvPr id="13" name="Picture 12">
            <a:extLst>
              <a:ext uri="{FF2B5EF4-FFF2-40B4-BE49-F238E27FC236}">
                <a16:creationId xmlns:a16="http://schemas.microsoft.com/office/drawing/2014/main" id="{07F141BC-548D-B989-CA5E-FED2F2CA68EC}"/>
              </a:ext>
              <a:ext uri="{C183D7F6-B498-43B3-948B-1728B52AA6E4}">
                <adec:decorative xmlns:adec="http://schemas.microsoft.com/office/drawing/2017/decorative" val="1"/>
              </a:ext>
            </a:extLst>
          </p:cNvPr>
          <p:cNvPicPr>
            <a:picLocks noChangeAspect="1"/>
          </p:cNvPicPr>
          <p:nvPr/>
        </p:nvPicPr>
        <p:blipFill rotWithShape="1">
          <a:blip r:embed="rId8">
            <a:extLst>
              <a:ext uri="{28A0092B-C50C-407E-A947-70E740481C1C}">
                <a14:useLocalDpi xmlns:a14="http://schemas.microsoft.com/office/drawing/2010/main" val="0"/>
              </a:ext>
            </a:extLst>
          </a:blip>
          <a:srcRect t="13725" b="14052"/>
          <a:stretch/>
        </p:blipFill>
        <p:spPr>
          <a:xfrm>
            <a:off x="7538520" y="678725"/>
            <a:ext cx="1902062" cy="612805"/>
          </a:xfrm>
          <a:prstGeom prst="rect">
            <a:avLst/>
          </a:prstGeom>
        </p:spPr>
      </p:pic>
    </p:spTree>
    <p:extLst>
      <p:ext uri="{BB962C8B-B14F-4D97-AF65-F5344CB8AC3E}">
        <p14:creationId xmlns:p14="http://schemas.microsoft.com/office/powerpoint/2010/main" val="19970484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2D7374C9-70DA-4E22-BF60-1E137F0288CD}"/>
              </a:ext>
              <a:ext uri="{C183D7F6-B498-43B3-948B-1728B52AA6E4}">
                <adec:decorative xmlns:adec="http://schemas.microsoft.com/office/drawing/2017/decorative" val="1"/>
              </a:ext>
            </a:extLst>
          </p:cNvPr>
          <p:cNvCxnSpPr/>
          <p:nvPr/>
        </p:nvCxnSpPr>
        <p:spPr>
          <a:xfrm>
            <a:off x="3729789"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itle 57">
            <a:extLst>
              <a:ext uri="{FF2B5EF4-FFF2-40B4-BE49-F238E27FC236}">
                <a16:creationId xmlns:a16="http://schemas.microsoft.com/office/drawing/2014/main" id="{3945B156-91E5-43D0-9892-F7E39CFA3EFB}"/>
              </a:ext>
            </a:extLst>
          </p:cNvPr>
          <p:cNvSpPr txBox="1">
            <a:spLocks noGrp="1"/>
          </p:cNvSpPr>
          <p:nvPr>
            <p:ph type="title" idx="4294967295"/>
          </p:nvPr>
        </p:nvSpPr>
        <p:spPr>
          <a:xfrm>
            <a:off x="165955" y="249091"/>
            <a:ext cx="3435016" cy="52322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DE6037"/>
                </a:solidFill>
                <a:effectLst/>
                <a:uLnTx/>
                <a:uFillTx/>
                <a:latin typeface="+mn-lt"/>
                <a:ea typeface="+mn-ea"/>
                <a:cs typeface="+mn-cs"/>
              </a:rPr>
              <a:t>Imagine If…</a:t>
            </a:r>
          </a:p>
        </p:txBody>
      </p:sp>
      <p:sp>
        <p:nvSpPr>
          <p:cNvPr id="2" name="TextBox 1">
            <a:extLst>
              <a:ext uri="{FF2B5EF4-FFF2-40B4-BE49-F238E27FC236}">
                <a16:creationId xmlns:a16="http://schemas.microsoft.com/office/drawing/2014/main" id="{A7D01CF5-ACDE-49C1-8A67-24A998AD1ED6}"/>
              </a:ext>
            </a:extLst>
          </p:cNvPr>
          <p:cNvSpPr txBox="1"/>
          <p:nvPr/>
        </p:nvSpPr>
        <p:spPr>
          <a:xfrm>
            <a:off x="165958" y="769536"/>
            <a:ext cx="3435013" cy="369332"/>
          </a:xfrm>
          <a:prstGeom prst="rect">
            <a:avLst/>
          </a:prstGeom>
          <a:noFill/>
        </p:spPr>
        <p:txBody>
          <a:bodyPr wrap="square" rtlCol="0">
            <a:spAutoFit/>
          </a:bodyPr>
          <a:lstStyle/>
          <a:p>
            <a:r>
              <a:rPr lang="en-GB" dirty="0">
                <a:solidFill>
                  <a:srgbClr val="DE6037"/>
                </a:solidFill>
                <a:latin typeface="+mj-lt"/>
              </a:rPr>
              <a:t>Create an outline of a human form</a:t>
            </a:r>
          </a:p>
        </p:txBody>
      </p:sp>
      <p:sp>
        <p:nvSpPr>
          <p:cNvPr id="57" name="TextBox 56">
            <a:extLst>
              <a:ext uri="{FF2B5EF4-FFF2-40B4-BE49-F238E27FC236}">
                <a16:creationId xmlns:a16="http://schemas.microsoft.com/office/drawing/2014/main" id="{65038CEE-A5B3-43DE-A313-93D91211B7B4}"/>
              </a:ext>
            </a:extLst>
          </p:cNvPr>
          <p:cNvSpPr txBox="1"/>
          <p:nvPr/>
        </p:nvSpPr>
        <p:spPr>
          <a:xfrm>
            <a:off x="165955" y="1080235"/>
            <a:ext cx="3435016" cy="4524315"/>
          </a:xfrm>
          <a:prstGeom prst="rect">
            <a:avLst/>
          </a:prstGeom>
          <a:noFill/>
        </p:spPr>
        <p:txBody>
          <a:bodyPr wrap="square" rtlCol="0">
            <a:spAutoFit/>
          </a:bodyPr>
          <a:lstStyle/>
          <a:p>
            <a:r>
              <a:rPr lang="en-GB" sz="1200" b="1" dirty="0">
                <a:latin typeface="+mj-lt"/>
              </a:rPr>
              <a:t>Group or Focus: </a:t>
            </a:r>
            <a:r>
              <a:rPr lang="en-GB" sz="1200" dirty="0">
                <a:latin typeface="+mj-lt"/>
              </a:rPr>
              <a:t>Any! – this tool could be used with a wide variety of community members</a:t>
            </a:r>
          </a:p>
          <a:p>
            <a:endParaRPr lang="en-GB" sz="1200" dirty="0">
              <a:latin typeface="+mj-lt"/>
            </a:endParaRPr>
          </a:p>
          <a:p>
            <a:r>
              <a:rPr lang="en-GB" sz="1200" b="1" dirty="0">
                <a:latin typeface="+mj-lt"/>
              </a:rPr>
              <a:t>What is the tool trying to do specifically?  </a:t>
            </a:r>
            <a:endParaRPr lang="en-GB" sz="1200" dirty="0">
              <a:latin typeface="+mj-lt"/>
            </a:endParaRPr>
          </a:p>
          <a:p>
            <a:pPr marL="171450" indent="-171450">
              <a:buFont typeface="Arial" panose="020B0604020202020204" pitchFamily="34" charset="0"/>
              <a:buChar char="•"/>
            </a:pPr>
            <a:r>
              <a:rPr lang="en-GB" sz="1200" dirty="0">
                <a:latin typeface="+mj-lt"/>
              </a:rPr>
              <a:t>Invites participants to imagine something which then draws out how they see that thing/place/idea/problem</a:t>
            </a:r>
          </a:p>
          <a:p>
            <a:pPr marL="171450" indent="-171450">
              <a:buFont typeface="Arial" panose="020B0604020202020204" pitchFamily="34" charset="0"/>
              <a:buChar char="•"/>
            </a:pPr>
            <a:r>
              <a:rPr lang="en-GB" sz="1200" dirty="0">
                <a:latin typeface="+mj-lt"/>
              </a:rPr>
              <a:t>It hopes to gain a better understanding that person’s perspective or view point </a:t>
            </a:r>
          </a:p>
          <a:p>
            <a:pPr marL="171450" indent="-171450">
              <a:buFont typeface="Arial" panose="020B0604020202020204" pitchFamily="34" charset="0"/>
              <a:buChar char="•"/>
            </a:pPr>
            <a:r>
              <a:rPr lang="en-GB" sz="1200" dirty="0">
                <a:latin typeface="+mj-lt"/>
              </a:rPr>
              <a:t> It could be used individually or in groups</a:t>
            </a:r>
          </a:p>
          <a:p>
            <a:pPr marL="171450" indent="-171450">
              <a:buFont typeface="Arial" panose="020B0604020202020204" pitchFamily="34" charset="0"/>
              <a:buChar char="•"/>
            </a:pPr>
            <a:r>
              <a:rPr lang="en-GB" sz="1200" dirty="0">
                <a:latin typeface="+mj-lt"/>
              </a:rPr>
              <a:t>It’s asset based so doesn’t focus on the negatives</a:t>
            </a:r>
          </a:p>
          <a:p>
            <a:pPr marL="171450" indent="-171450">
              <a:buFont typeface="Arial" panose="020B0604020202020204" pitchFamily="34" charset="0"/>
              <a:buChar char="•"/>
            </a:pPr>
            <a:r>
              <a:rPr lang="en-GB" sz="1200" dirty="0">
                <a:latin typeface="+mj-lt"/>
              </a:rPr>
              <a:t>It helps to demonstrate </a:t>
            </a:r>
            <a:r>
              <a:rPr lang="en-GB" sz="1200" dirty="0" err="1">
                <a:latin typeface="+mj-lt"/>
              </a:rPr>
              <a:t>‘What</a:t>
            </a:r>
            <a:r>
              <a:rPr lang="en-GB" sz="1200" dirty="0">
                <a:latin typeface="+mj-lt"/>
              </a:rPr>
              <a:t> matters to me?’  </a:t>
            </a:r>
          </a:p>
          <a:p>
            <a:pPr marL="171450" indent="-171450">
              <a:buFont typeface="Arial" panose="020B0604020202020204" pitchFamily="34" charset="0"/>
              <a:buChar char="•"/>
            </a:pPr>
            <a:r>
              <a:rPr lang="en-GB" sz="1200" dirty="0">
                <a:latin typeface="+mj-lt"/>
              </a:rPr>
              <a:t>It could be used to challenge stereotypes</a:t>
            </a:r>
          </a:p>
          <a:p>
            <a:pPr marL="171450" indent="-171450">
              <a:buFont typeface="Arial" panose="020B0604020202020204" pitchFamily="34" charset="0"/>
              <a:buChar char="•"/>
            </a:pPr>
            <a:r>
              <a:rPr lang="en-GB" sz="1200" dirty="0">
                <a:latin typeface="+mj-lt"/>
              </a:rPr>
              <a:t>Or as a self-assessment tool  </a:t>
            </a:r>
          </a:p>
          <a:p>
            <a:pPr marL="171450" indent="-171450">
              <a:buFont typeface="Arial" panose="020B0604020202020204" pitchFamily="34" charset="0"/>
              <a:buChar char="•"/>
            </a:pPr>
            <a:r>
              <a:rPr lang="en-GB" sz="1200" dirty="0">
                <a:latin typeface="+mj-lt"/>
              </a:rPr>
              <a:t>You could provide a set of prompting questions to help with the exercise</a:t>
            </a:r>
          </a:p>
          <a:p>
            <a:r>
              <a:rPr lang="en-GB" sz="1200" dirty="0">
                <a:latin typeface="+mj-lt"/>
              </a:rPr>
              <a:t> </a:t>
            </a:r>
          </a:p>
          <a:p>
            <a:r>
              <a:rPr lang="en-GB" sz="1200" b="1" dirty="0">
                <a:latin typeface="+mj-lt"/>
              </a:rPr>
              <a:t>What are the instructions for using the tool?  </a:t>
            </a:r>
          </a:p>
          <a:p>
            <a:pPr marL="171450" indent="-171450">
              <a:buFont typeface="Arial" panose="020B0604020202020204" pitchFamily="34" charset="0"/>
              <a:buChar char="•"/>
            </a:pPr>
            <a:r>
              <a:rPr lang="en-GB" sz="1200" dirty="0">
                <a:latin typeface="+mj-lt"/>
              </a:rPr>
              <a:t>Have some prompts or ideas ready to inspire discussion/engagement</a:t>
            </a:r>
          </a:p>
          <a:p>
            <a:pPr marL="171450" indent="-171450">
              <a:buFont typeface="Arial" panose="020B0604020202020204" pitchFamily="34" charset="0"/>
              <a:buChar char="•"/>
            </a:pPr>
            <a:r>
              <a:rPr lang="en-GB" sz="1200" dirty="0">
                <a:latin typeface="+mj-lt"/>
              </a:rPr>
              <a:t>Could use writing/drawing/collage or even just colours to express their feelings/thoughts</a:t>
            </a:r>
          </a:p>
          <a:p>
            <a:pPr marL="171450" indent="-171450">
              <a:buFont typeface="Arial" panose="020B0604020202020204" pitchFamily="34" charset="0"/>
              <a:buChar char="•"/>
            </a:pPr>
            <a:r>
              <a:rPr lang="en-GB" sz="1200" dirty="0">
                <a:latin typeface="+mj-lt"/>
              </a:rPr>
              <a:t>Have the outline pre-cut/pre-printed so there is no expectation to have to draw</a:t>
            </a:r>
          </a:p>
        </p:txBody>
      </p:sp>
      <p:sp>
        <p:nvSpPr>
          <p:cNvPr id="59" name="TextBox 58">
            <a:extLst>
              <a:ext uri="{FF2B5EF4-FFF2-40B4-BE49-F238E27FC236}">
                <a16:creationId xmlns:a16="http://schemas.microsoft.com/office/drawing/2014/main" id="{FB1D9497-E0C3-4182-AEA7-8E7F59E807E2}"/>
              </a:ext>
            </a:extLst>
          </p:cNvPr>
          <p:cNvSpPr txBox="1"/>
          <p:nvPr/>
        </p:nvSpPr>
        <p:spPr>
          <a:xfrm>
            <a:off x="4068194" y="618570"/>
            <a:ext cx="3435016" cy="461665"/>
          </a:xfrm>
          <a:prstGeom prst="rect">
            <a:avLst/>
          </a:prstGeom>
          <a:noFill/>
        </p:spPr>
        <p:txBody>
          <a:bodyPr wrap="square" rtlCol="0">
            <a:spAutoFit/>
          </a:bodyPr>
          <a:lstStyle/>
          <a:p>
            <a:r>
              <a:rPr lang="en-GB" sz="2400" b="1" u="sng" dirty="0">
                <a:solidFill>
                  <a:srgbClr val="DE6037"/>
                </a:solidFill>
              </a:rPr>
              <a:t>Imagine</a:t>
            </a:r>
          </a:p>
        </p:txBody>
      </p:sp>
      <p:sp>
        <p:nvSpPr>
          <p:cNvPr id="60" name="TextBox 59">
            <a:extLst>
              <a:ext uri="{FF2B5EF4-FFF2-40B4-BE49-F238E27FC236}">
                <a16:creationId xmlns:a16="http://schemas.microsoft.com/office/drawing/2014/main" id="{F097BD58-A8F5-489A-9DF3-49257A447E52}"/>
              </a:ext>
            </a:extLst>
          </p:cNvPr>
          <p:cNvSpPr txBox="1"/>
          <p:nvPr/>
        </p:nvSpPr>
        <p:spPr>
          <a:xfrm>
            <a:off x="4068193" y="1553549"/>
            <a:ext cx="5544155" cy="369332"/>
          </a:xfrm>
          <a:prstGeom prst="rect">
            <a:avLst/>
          </a:prstGeom>
          <a:noFill/>
        </p:spPr>
        <p:txBody>
          <a:bodyPr wrap="square" rtlCol="0">
            <a:spAutoFit/>
          </a:bodyPr>
          <a:lstStyle/>
          <a:p>
            <a:r>
              <a:rPr lang="en-GB" dirty="0"/>
              <a:t>If [                            ] were a person they would look like </a:t>
            </a:r>
          </a:p>
        </p:txBody>
      </p:sp>
      <p:pic>
        <p:nvPicPr>
          <p:cNvPr id="4" name="Graphic 3" descr="Image of a human form, like a stick person">
            <a:extLst>
              <a:ext uri="{FF2B5EF4-FFF2-40B4-BE49-F238E27FC236}">
                <a16:creationId xmlns:a16="http://schemas.microsoft.com/office/drawing/2014/main" id="{50E682E3-75A8-459F-AE64-FE4A0549FEE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506936" y="2784290"/>
            <a:ext cx="2666667" cy="3600000"/>
          </a:xfrm>
          <a:prstGeom prst="rect">
            <a:avLst/>
          </a:prstGeom>
        </p:spPr>
      </p:pic>
      <p:sp>
        <p:nvSpPr>
          <p:cNvPr id="10" name="TextBox 9">
            <a:extLst>
              <a:ext uri="{FF2B5EF4-FFF2-40B4-BE49-F238E27FC236}">
                <a16:creationId xmlns:a16="http://schemas.microsoft.com/office/drawing/2014/main" id="{C77A4986-8441-4D15-A520-6DD459B855D1}"/>
              </a:ext>
            </a:extLst>
          </p:cNvPr>
          <p:cNvSpPr txBox="1"/>
          <p:nvPr/>
        </p:nvSpPr>
        <p:spPr>
          <a:xfrm>
            <a:off x="165955" y="5514524"/>
            <a:ext cx="3435016" cy="573940"/>
          </a:xfrm>
          <a:prstGeom prst="rect">
            <a:avLst/>
          </a:prstGeom>
          <a:noFill/>
        </p:spPr>
        <p:txBody>
          <a:bodyPr wrap="square" rtlCol="0">
            <a:spAutoFit/>
          </a:bodyPr>
          <a:lstStyle/>
          <a:p>
            <a:pPr>
              <a:lnSpc>
                <a:spcPct val="150000"/>
              </a:lnSpc>
            </a:pPr>
            <a:r>
              <a:rPr lang="en-GB" sz="1100" dirty="0">
                <a:latin typeface="+mj-lt"/>
              </a:rPr>
              <a:t>Version created by: </a:t>
            </a:r>
          </a:p>
          <a:p>
            <a:pPr>
              <a:lnSpc>
                <a:spcPct val="150000"/>
              </a:lnSpc>
            </a:pPr>
            <a:r>
              <a:rPr lang="en-GB" sz="1100" dirty="0">
                <a:latin typeface="+mj-lt"/>
              </a:rPr>
              <a:t>Date:</a:t>
            </a:r>
          </a:p>
        </p:txBody>
      </p:sp>
      <p:grpSp>
        <p:nvGrpSpPr>
          <p:cNvPr id="9" name="Group 8">
            <a:extLst>
              <a:ext uri="{FF2B5EF4-FFF2-40B4-BE49-F238E27FC236}">
                <a16:creationId xmlns:a16="http://schemas.microsoft.com/office/drawing/2014/main" id="{984AC299-C0FB-4659-8A73-8A272A39DC69}"/>
              </a:ext>
              <a:ext uri="{C183D7F6-B498-43B3-948B-1728B52AA6E4}">
                <adec:decorative xmlns:adec="http://schemas.microsoft.com/office/drawing/2017/decorative" val="1"/>
              </a:ext>
            </a:extLst>
          </p:cNvPr>
          <p:cNvGrpSpPr/>
          <p:nvPr/>
        </p:nvGrpSpPr>
        <p:grpSpPr>
          <a:xfrm>
            <a:off x="165955" y="6152046"/>
            <a:ext cx="3435164" cy="533873"/>
            <a:chOff x="190256" y="6079901"/>
            <a:chExt cx="3435164" cy="533873"/>
          </a:xfrm>
        </p:grpSpPr>
        <p:pic>
          <p:nvPicPr>
            <p:cNvPr id="15" name="Picture 14" descr="A logo for a community&#10;&#10;Description automatically generated">
              <a:extLst>
                <a:ext uri="{FF2B5EF4-FFF2-40B4-BE49-F238E27FC236}">
                  <a16:creationId xmlns:a16="http://schemas.microsoft.com/office/drawing/2014/main" id="{82F5A85D-8CE9-4B3F-A9DA-2EBB7D012486}"/>
                </a:ext>
              </a:extLst>
            </p:cNvPr>
            <p:cNvPicPr/>
            <p:nvPr/>
          </p:nvPicPr>
          <p:blipFill rotWithShape="1">
            <a:blip r:embed="rId4">
              <a:extLst>
                <a:ext uri="{28A0092B-C50C-407E-A947-70E740481C1C}">
                  <a14:useLocalDpi xmlns:a14="http://schemas.microsoft.com/office/drawing/2010/main" val="0"/>
                </a:ext>
              </a:extLst>
            </a:blip>
            <a:srcRect t="20772" r="36966" b="5715"/>
            <a:stretch/>
          </p:blipFill>
          <p:spPr>
            <a:xfrm>
              <a:off x="190256" y="6079901"/>
              <a:ext cx="1247199" cy="533873"/>
            </a:xfrm>
            <a:prstGeom prst="rect">
              <a:avLst/>
            </a:prstGeom>
          </p:spPr>
        </p:pic>
        <p:pic>
          <p:nvPicPr>
            <p:cNvPr id="16" name="Picture 15">
              <a:extLst>
                <a:ext uri="{FF2B5EF4-FFF2-40B4-BE49-F238E27FC236}">
                  <a16:creationId xmlns:a16="http://schemas.microsoft.com/office/drawing/2014/main" id="{9D690119-83F8-41F6-A455-52D558F9A940}"/>
                </a:ext>
              </a:extLst>
            </p:cNvPr>
            <p:cNvPicPr>
              <a:picLocks noChangeAspect="1"/>
            </p:cNvPicPr>
            <p:nvPr/>
          </p:nvPicPr>
          <p:blipFill rotWithShape="1">
            <a:blip r:embed="rId5">
              <a:extLst>
                <a:ext uri="{28A0092B-C50C-407E-A947-70E740481C1C}">
                  <a14:useLocalDpi xmlns:a14="http://schemas.microsoft.com/office/drawing/2010/main" val="0"/>
                </a:ext>
              </a:extLst>
            </a:blip>
            <a:srcRect t="13725" b="14052"/>
            <a:stretch/>
          </p:blipFill>
          <p:spPr>
            <a:xfrm>
              <a:off x="1976944" y="6079901"/>
              <a:ext cx="1648476" cy="531105"/>
            </a:xfrm>
            <a:prstGeom prst="rect">
              <a:avLst/>
            </a:prstGeom>
          </p:spPr>
        </p:pic>
      </p:grpSp>
    </p:spTree>
    <p:extLst>
      <p:ext uri="{BB962C8B-B14F-4D97-AF65-F5344CB8AC3E}">
        <p14:creationId xmlns:p14="http://schemas.microsoft.com/office/powerpoint/2010/main" val="2679065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2D7374C9-70DA-4E22-BF60-1E137F0288CD}"/>
              </a:ext>
              <a:ext uri="{C183D7F6-B498-43B3-948B-1728B52AA6E4}">
                <adec:decorative xmlns:adec="http://schemas.microsoft.com/office/drawing/2017/decorative" val="1"/>
              </a:ext>
            </a:extLst>
          </p:cNvPr>
          <p:cNvCxnSpPr/>
          <p:nvPr/>
        </p:nvCxnSpPr>
        <p:spPr>
          <a:xfrm>
            <a:off x="3729789"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itle 58">
            <a:extLst>
              <a:ext uri="{FF2B5EF4-FFF2-40B4-BE49-F238E27FC236}">
                <a16:creationId xmlns:a16="http://schemas.microsoft.com/office/drawing/2014/main" id="{FB1D9497-E0C3-4182-AEA7-8E7F59E807E2}"/>
              </a:ext>
            </a:extLst>
          </p:cNvPr>
          <p:cNvSpPr txBox="1">
            <a:spLocks noGrp="1"/>
          </p:cNvSpPr>
          <p:nvPr>
            <p:ph type="title" idx="4294967295"/>
          </p:nvPr>
        </p:nvSpPr>
        <p:spPr>
          <a:xfrm>
            <a:off x="4068194" y="618570"/>
            <a:ext cx="3435016" cy="46166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u="sng" strike="noStrike" kern="1200" cap="none" spc="0" normalizeH="0" baseline="0" noProof="0" dirty="0">
                <a:ln>
                  <a:noFill/>
                </a:ln>
                <a:solidFill>
                  <a:srgbClr val="DE6037"/>
                </a:solidFill>
                <a:effectLst/>
                <a:uLnTx/>
                <a:uFillTx/>
                <a:latin typeface="+mn-lt"/>
                <a:ea typeface="+mn-ea"/>
                <a:cs typeface="+mn-cs"/>
              </a:rPr>
              <a:t>Contrast </a:t>
            </a:r>
          </a:p>
        </p:txBody>
      </p:sp>
      <p:sp>
        <p:nvSpPr>
          <p:cNvPr id="45" name="TextBox 44">
            <a:extLst>
              <a:ext uri="{FF2B5EF4-FFF2-40B4-BE49-F238E27FC236}">
                <a16:creationId xmlns:a16="http://schemas.microsoft.com/office/drawing/2014/main" id="{0A081E29-2FD2-4C8A-AB92-5148FA395C66}"/>
              </a:ext>
            </a:extLst>
          </p:cNvPr>
          <p:cNvSpPr txBox="1"/>
          <p:nvPr/>
        </p:nvSpPr>
        <p:spPr>
          <a:xfrm>
            <a:off x="165955" y="386233"/>
            <a:ext cx="3435016" cy="523220"/>
          </a:xfrm>
          <a:prstGeom prst="rect">
            <a:avLst/>
          </a:prstGeom>
          <a:noFill/>
        </p:spPr>
        <p:txBody>
          <a:bodyPr wrap="square" rtlCol="0">
            <a:spAutoFit/>
          </a:bodyPr>
          <a:lstStyle/>
          <a:p>
            <a:r>
              <a:rPr lang="en-GB" sz="2800" b="1" dirty="0">
                <a:solidFill>
                  <a:srgbClr val="DE6037"/>
                </a:solidFill>
              </a:rPr>
              <a:t>Imagine If…</a:t>
            </a:r>
          </a:p>
        </p:txBody>
      </p:sp>
      <p:sp>
        <p:nvSpPr>
          <p:cNvPr id="46" name="TextBox 45">
            <a:extLst>
              <a:ext uri="{FF2B5EF4-FFF2-40B4-BE49-F238E27FC236}">
                <a16:creationId xmlns:a16="http://schemas.microsoft.com/office/drawing/2014/main" id="{CB4CA54F-674F-4BD7-B07D-A76AA5198CD7}"/>
              </a:ext>
            </a:extLst>
          </p:cNvPr>
          <p:cNvSpPr txBox="1"/>
          <p:nvPr/>
        </p:nvSpPr>
        <p:spPr>
          <a:xfrm>
            <a:off x="165955" y="967269"/>
            <a:ext cx="3435013" cy="369332"/>
          </a:xfrm>
          <a:prstGeom prst="rect">
            <a:avLst/>
          </a:prstGeom>
          <a:noFill/>
        </p:spPr>
        <p:txBody>
          <a:bodyPr wrap="square" rtlCol="0">
            <a:spAutoFit/>
          </a:bodyPr>
          <a:lstStyle/>
          <a:p>
            <a:r>
              <a:rPr lang="en-GB" dirty="0">
                <a:solidFill>
                  <a:srgbClr val="DE6037"/>
                </a:solidFill>
                <a:latin typeface="+mj-lt"/>
              </a:rPr>
              <a:t>Create an outline of a human form</a:t>
            </a:r>
          </a:p>
        </p:txBody>
      </p:sp>
      <p:sp>
        <p:nvSpPr>
          <p:cNvPr id="44" name="TextBox 43">
            <a:extLst>
              <a:ext uri="{FF2B5EF4-FFF2-40B4-BE49-F238E27FC236}">
                <a16:creationId xmlns:a16="http://schemas.microsoft.com/office/drawing/2014/main" id="{6186D377-4353-48C0-B4C1-71EA764296B2}"/>
              </a:ext>
            </a:extLst>
          </p:cNvPr>
          <p:cNvSpPr txBox="1"/>
          <p:nvPr/>
        </p:nvSpPr>
        <p:spPr>
          <a:xfrm>
            <a:off x="165955" y="1422480"/>
            <a:ext cx="3435016" cy="4139595"/>
          </a:xfrm>
          <a:prstGeom prst="rect">
            <a:avLst/>
          </a:prstGeom>
          <a:noFill/>
        </p:spPr>
        <p:txBody>
          <a:bodyPr wrap="square" rtlCol="0">
            <a:spAutoFit/>
          </a:bodyPr>
          <a:lstStyle/>
          <a:p>
            <a:r>
              <a:rPr lang="en-GB" sz="1200" b="1" dirty="0">
                <a:latin typeface="+mj-lt"/>
              </a:rPr>
              <a:t>Group or Focus: </a:t>
            </a:r>
            <a:r>
              <a:rPr lang="en-GB" sz="1200" dirty="0">
                <a:latin typeface="+mj-lt"/>
              </a:rPr>
              <a:t>Any! – this tool could be used with a wide variety of community members</a:t>
            </a:r>
          </a:p>
          <a:p>
            <a:endParaRPr lang="en-GB" sz="1200" dirty="0">
              <a:latin typeface="+mj-lt"/>
            </a:endParaRPr>
          </a:p>
          <a:p>
            <a:r>
              <a:rPr lang="en-GB" sz="1200" b="1" dirty="0">
                <a:latin typeface="+mj-lt"/>
              </a:rPr>
              <a:t>What is the tool trying to do specifically?  </a:t>
            </a:r>
            <a:endParaRPr lang="en-GB" sz="1200" dirty="0">
              <a:latin typeface="+mj-lt"/>
            </a:endParaRPr>
          </a:p>
          <a:p>
            <a:pPr marL="171450" indent="-171450">
              <a:buFont typeface="Arial" panose="020B0604020202020204" pitchFamily="34" charset="0"/>
              <a:buChar char="•"/>
            </a:pPr>
            <a:r>
              <a:rPr lang="en-GB" sz="1200" dirty="0">
                <a:latin typeface="+mj-lt"/>
              </a:rPr>
              <a:t>By splitting the human form down the middle, you could encourage comparison, or contrast around a particular topic</a:t>
            </a:r>
          </a:p>
          <a:p>
            <a:pPr marL="171450" indent="-171450">
              <a:buFont typeface="Arial" panose="020B0604020202020204" pitchFamily="34" charset="0"/>
              <a:buChar char="•"/>
            </a:pPr>
            <a:r>
              <a:rPr lang="en-GB" sz="1200" dirty="0">
                <a:latin typeface="+mj-lt"/>
              </a:rPr>
              <a:t>This could draw out positive and negatives, conflicts, past and present, or present and future – the possibilities are endless! </a:t>
            </a:r>
          </a:p>
          <a:p>
            <a:r>
              <a:rPr lang="en-GB" sz="1200" dirty="0">
                <a:latin typeface="+mj-lt"/>
              </a:rPr>
              <a:t> </a:t>
            </a:r>
          </a:p>
          <a:p>
            <a:endParaRPr lang="en-GB" sz="1200" dirty="0">
              <a:latin typeface="+mj-lt"/>
            </a:endParaRPr>
          </a:p>
          <a:p>
            <a:r>
              <a:rPr lang="en-GB" sz="1200" b="1" dirty="0">
                <a:latin typeface="+mj-lt"/>
              </a:rPr>
              <a:t>What are the instructions for using the tool?  </a:t>
            </a:r>
          </a:p>
          <a:p>
            <a:pPr marL="171450" indent="-171450">
              <a:buFont typeface="Arial" panose="020B0604020202020204" pitchFamily="34" charset="0"/>
              <a:buChar char="•"/>
            </a:pPr>
            <a:r>
              <a:rPr lang="en-GB" sz="1200" dirty="0">
                <a:latin typeface="+mj-lt"/>
              </a:rPr>
              <a:t>Have a specific question or prompt in mind – consider using this as a header at the top of each section to keep participants focussed</a:t>
            </a:r>
          </a:p>
          <a:p>
            <a:pPr marL="171450" indent="-171450">
              <a:buFont typeface="Arial" panose="020B0604020202020204" pitchFamily="34" charset="0"/>
              <a:buChar char="•"/>
            </a:pPr>
            <a:r>
              <a:rPr lang="en-GB" sz="1200" dirty="0">
                <a:latin typeface="+mj-lt"/>
              </a:rPr>
              <a:t>Could use writing/drawing or even just colours to express their feelings/thoughts.</a:t>
            </a:r>
          </a:p>
          <a:p>
            <a:pPr marL="171450" indent="-171450">
              <a:buFont typeface="Arial" panose="020B0604020202020204" pitchFamily="34" charset="0"/>
              <a:buChar char="•"/>
            </a:pPr>
            <a:r>
              <a:rPr lang="en-GB" sz="1200" dirty="0">
                <a:latin typeface="+mj-lt"/>
              </a:rPr>
              <a:t>Collage could also work well, and avoid barriers around literacy or confidence in drawing</a:t>
            </a:r>
          </a:p>
          <a:p>
            <a:pPr marL="171450" indent="-171450">
              <a:buFont typeface="Arial" panose="020B0604020202020204" pitchFamily="34" charset="0"/>
              <a:buChar char="•"/>
            </a:pPr>
            <a:r>
              <a:rPr lang="en-GB" sz="1200" dirty="0">
                <a:latin typeface="+mj-lt"/>
              </a:rPr>
              <a:t>Have the human pre cut or pre-printed</a:t>
            </a:r>
          </a:p>
          <a:p>
            <a:endParaRPr lang="en-GB" sz="1100" dirty="0">
              <a:latin typeface="+mj-lt"/>
            </a:endParaRPr>
          </a:p>
        </p:txBody>
      </p:sp>
      <p:sp>
        <p:nvSpPr>
          <p:cNvPr id="60" name="TextBox 59">
            <a:extLst>
              <a:ext uri="{FF2B5EF4-FFF2-40B4-BE49-F238E27FC236}">
                <a16:creationId xmlns:a16="http://schemas.microsoft.com/office/drawing/2014/main" id="{F097BD58-A8F5-489A-9DF3-49257A447E52}"/>
              </a:ext>
            </a:extLst>
          </p:cNvPr>
          <p:cNvSpPr txBox="1"/>
          <p:nvPr/>
        </p:nvSpPr>
        <p:spPr>
          <a:xfrm>
            <a:off x="4510004" y="1421204"/>
            <a:ext cx="4190997" cy="1200329"/>
          </a:xfrm>
          <a:prstGeom prst="rect">
            <a:avLst/>
          </a:prstGeom>
          <a:noFill/>
        </p:spPr>
        <p:txBody>
          <a:bodyPr wrap="square" rtlCol="0">
            <a:spAutoFit/>
          </a:bodyPr>
          <a:lstStyle/>
          <a:p>
            <a:r>
              <a:rPr lang="en-GB" dirty="0" err="1"/>
              <a:t>Eg.</a:t>
            </a:r>
            <a:r>
              <a:rPr lang="en-GB" dirty="0"/>
              <a:t> </a:t>
            </a:r>
          </a:p>
          <a:p>
            <a:r>
              <a:rPr lang="en-GB" dirty="0"/>
              <a:t>Public 				Private</a:t>
            </a:r>
          </a:p>
          <a:p>
            <a:r>
              <a:rPr lang="en-GB" dirty="0"/>
              <a:t>5 years ago 			Now</a:t>
            </a:r>
          </a:p>
          <a:p>
            <a:r>
              <a:rPr lang="en-GB" dirty="0"/>
              <a:t>Now 				10 years in future</a:t>
            </a:r>
          </a:p>
        </p:txBody>
      </p:sp>
      <p:pic>
        <p:nvPicPr>
          <p:cNvPr id="2" name="Graphic 1" descr="Image of a human form, like a stick person, split in half with a dotted line">
            <a:extLst>
              <a:ext uri="{FF2B5EF4-FFF2-40B4-BE49-F238E27FC236}">
                <a16:creationId xmlns:a16="http://schemas.microsoft.com/office/drawing/2014/main" id="{59F5F88D-927E-4A60-8C1A-71ACE849A43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00516" y="2923808"/>
            <a:ext cx="2666667" cy="3600000"/>
          </a:xfrm>
          <a:prstGeom prst="rect">
            <a:avLst/>
          </a:prstGeom>
        </p:spPr>
      </p:pic>
      <p:cxnSp>
        <p:nvCxnSpPr>
          <p:cNvPr id="9" name="Straight Connector 8">
            <a:extLst>
              <a:ext uri="{FF2B5EF4-FFF2-40B4-BE49-F238E27FC236}">
                <a16:creationId xmlns:a16="http://schemas.microsoft.com/office/drawing/2014/main" id="{C30DFB64-112A-41E5-9F7E-CDD2D1A82082}"/>
              </a:ext>
              <a:ext uri="{C183D7F6-B498-43B3-948B-1728B52AA6E4}">
                <adec:decorative xmlns:adec="http://schemas.microsoft.com/office/drawing/2017/decorative" val="1"/>
              </a:ext>
            </a:extLst>
          </p:cNvPr>
          <p:cNvCxnSpPr>
            <a:cxnSpLocks/>
          </p:cNvCxnSpPr>
          <p:nvPr/>
        </p:nvCxnSpPr>
        <p:spPr>
          <a:xfrm>
            <a:off x="6433850" y="1806766"/>
            <a:ext cx="0" cy="501931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90EEB89E-A92B-4375-9DAB-868D2E355DE8}"/>
              </a:ext>
            </a:extLst>
          </p:cNvPr>
          <p:cNvSpPr txBox="1"/>
          <p:nvPr/>
        </p:nvSpPr>
        <p:spPr>
          <a:xfrm>
            <a:off x="165955" y="5578106"/>
            <a:ext cx="3435016" cy="573940"/>
          </a:xfrm>
          <a:prstGeom prst="rect">
            <a:avLst/>
          </a:prstGeom>
          <a:noFill/>
        </p:spPr>
        <p:txBody>
          <a:bodyPr wrap="square" rtlCol="0">
            <a:spAutoFit/>
          </a:bodyPr>
          <a:lstStyle/>
          <a:p>
            <a:pPr>
              <a:lnSpc>
                <a:spcPct val="150000"/>
              </a:lnSpc>
            </a:pPr>
            <a:r>
              <a:rPr lang="en-GB" sz="1100" dirty="0">
                <a:latin typeface="+mj-lt"/>
              </a:rPr>
              <a:t>Version created by: </a:t>
            </a:r>
          </a:p>
          <a:p>
            <a:pPr>
              <a:lnSpc>
                <a:spcPct val="150000"/>
              </a:lnSpc>
            </a:pPr>
            <a:r>
              <a:rPr lang="en-GB" sz="1100" dirty="0">
                <a:latin typeface="+mj-lt"/>
              </a:rPr>
              <a:t>Date:</a:t>
            </a:r>
          </a:p>
        </p:txBody>
      </p:sp>
      <p:grpSp>
        <p:nvGrpSpPr>
          <p:cNvPr id="48" name="Group 47">
            <a:extLst>
              <a:ext uri="{FF2B5EF4-FFF2-40B4-BE49-F238E27FC236}">
                <a16:creationId xmlns:a16="http://schemas.microsoft.com/office/drawing/2014/main" id="{5FD8E160-CEDD-4FF0-AD12-29BCC8B4E4AB}"/>
              </a:ext>
              <a:ext uri="{C183D7F6-B498-43B3-948B-1728B52AA6E4}">
                <adec:decorative xmlns:adec="http://schemas.microsoft.com/office/drawing/2017/decorative" val="1"/>
              </a:ext>
            </a:extLst>
          </p:cNvPr>
          <p:cNvGrpSpPr/>
          <p:nvPr/>
        </p:nvGrpSpPr>
        <p:grpSpPr>
          <a:xfrm>
            <a:off x="165955" y="6152046"/>
            <a:ext cx="3435164" cy="533873"/>
            <a:chOff x="190256" y="6079901"/>
            <a:chExt cx="3435164" cy="533873"/>
          </a:xfrm>
        </p:grpSpPr>
        <p:pic>
          <p:nvPicPr>
            <p:cNvPr id="49" name="Picture 48" descr="A logo for a community&#10;&#10;Description automatically generated">
              <a:extLst>
                <a:ext uri="{FF2B5EF4-FFF2-40B4-BE49-F238E27FC236}">
                  <a16:creationId xmlns:a16="http://schemas.microsoft.com/office/drawing/2014/main" id="{82FD7EEB-AA93-4E5C-BF77-534DE2189093}"/>
                </a:ext>
              </a:extLst>
            </p:cNvPr>
            <p:cNvPicPr/>
            <p:nvPr/>
          </p:nvPicPr>
          <p:blipFill rotWithShape="1">
            <a:blip r:embed="rId4">
              <a:extLst>
                <a:ext uri="{28A0092B-C50C-407E-A947-70E740481C1C}">
                  <a14:useLocalDpi xmlns:a14="http://schemas.microsoft.com/office/drawing/2010/main" val="0"/>
                </a:ext>
              </a:extLst>
            </a:blip>
            <a:srcRect t="20772" r="36966" b="5715"/>
            <a:stretch/>
          </p:blipFill>
          <p:spPr>
            <a:xfrm>
              <a:off x="190256" y="6079901"/>
              <a:ext cx="1247199" cy="533873"/>
            </a:xfrm>
            <a:prstGeom prst="rect">
              <a:avLst/>
            </a:prstGeom>
          </p:spPr>
        </p:pic>
        <p:pic>
          <p:nvPicPr>
            <p:cNvPr id="50" name="Picture 49">
              <a:extLst>
                <a:ext uri="{FF2B5EF4-FFF2-40B4-BE49-F238E27FC236}">
                  <a16:creationId xmlns:a16="http://schemas.microsoft.com/office/drawing/2014/main" id="{20263F5E-22C6-414F-8EC5-903681577114}"/>
                </a:ext>
              </a:extLst>
            </p:cNvPr>
            <p:cNvPicPr>
              <a:picLocks noChangeAspect="1"/>
            </p:cNvPicPr>
            <p:nvPr/>
          </p:nvPicPr>
          <p:blipFill rotWithShape="1">
            <a:blip r:embed="rId5">
              <a:extLst>
                <a:ext uri="{28A0092B-C50C-407E-A947-70E740481C1C}">
                  <a14:useLocalDpi xmlns:a14="http://schemas.microsoft.com/office/drawing/2010/main" val="0"/>
                </a:ext>
              </a:extLst>
            </a:blip>
            <a:srcRect t="13725" b="14052"/>
            <a:stretch/>
          </p:blipFill>
          <p:spPr>
            <a:xfrm>
              <a:off x="1976944" y="6079901"/>
              <a:ext cx="1648476" cy="531105"/>
            </a:xfrm>
            <a:prstGeom prst="rect">
              <a:avLst/>
            </a:prstGeom>
          </p:spPr>
        </p:pic>
      </p:grpSp>
    </p:spTree>
    <p:extLst>
      <p:ext uri="{BB962C8B-B14F-4D97-AF65-F5344CB8AC3E}">
        <p14:creationId xmlns:p14="http://schemas.microsoft.com/office/powerpoint/2010/main" val="9769761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itle 58">
            <a:extLst>
              <a:ext uri="{FF2B5EF4-FFF2-40B4-BE49-F238E27FC236}">
                <a16:creationId xmlns:a16="http://schemas.microsoft.com/office/drawing/2014/main" id="{FB1D9497-E0C3-4182-AEA7-8E7F59E807E2}"/>
              </a:ext>
            </a:extLst>
          </p:cNvPr>
          <p:cNvSpPr txBox="1">
            <a:spLocks noGrp="1"/>
          </p:cNvSpPr>
          <p:nvPr>
            <p:ph type="title" idx="4294967295"/>
          </p:nvPr>
        </p:nvSpPr>
        <p:spPr>
          <a:xfrm>
            <a:off x="4068193" y="618570"/>
            <a:ext cx="4931813" cy="46166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u="sng" strike="noStrike" kern="1200" cap="none" spc="0" normalizeH="0" baseline="0" noProof="0" dirty="0">
                <a:ln>
                  <a:noFill/>
                </a:ln>
                <a:solidFill>
                  <a:srgbClr val="DE6037"/>
                </a:solidFill>
                <a:effectLst/>
                <a:uLnTx/>
                <a:uFillTx/>
                <a:latin typeface="+mn-lt"/>
                <a:ea typeface="+mn-ea"/>
                <a:cs typeface="+mn-cs"/>
              </a:rPr>
              <a:t>Multiple dimensions </a:t>
            </a:r>
          </a:p>
        </p:txBody>
      </p:sp>
      <p:sp>
        <p:nvSpPr>
          <p:cNvPr id="36" name="TextBox 35">
            <a:extLst>
              <a:ext uri="{FF2B5EF4-FFF2-40B4-BE49-F238E27FC236}">
                <a16:creationId xmlns:a16="http://schemas.microsoft.com/office/drawing/2014/main" id="{3A012F14-3EFA-462A-B6C9-9E1971A481FE}"/>
              </a:ext>
            </a:extLst>
          </p:cNvPr>
          <p:cNvSpPr txBox="1"/>
          <p:nvPr/>
        </p:nvSpPr>
        <p:spPr>
          <a:xfrm>
            <a:off x="165952" y="139500"/>
            <a:ext cx="3435016" cy="523220"/>
          </a:xfrm>
          <a:prstGeom prst="rect">
            <a:avLst/>
          </a:prstGeom>
          <a:noFill/>
        </p:spPr>
        <p:txBody>
          <a:bodyPr wrap="square" rtlCol="0">
            <a:spAutoFit/>
          </a:bodyPr>
          <a:lstStyle/>
          <a:p>
            <a:r>
              <a:rPr lang="en-GB" sz="2800" b="1" dirty="0">
                <a:solidFill>
                  <a:srgbClr val="DE6037"/>
                </a:solidFill>
              </a:rPr>
              <a:t>Imagine If…</a:t>
            </a:r>
          </a:p>
        </p:txBody>
      </p:sp>
      <p:sp>
        <p:nvSpPr>
          <p:cNvPr id="37" name="TextBox 36">
            <a:extLst>
              <a:ext uri="{FF2B5EF4-FFF2-40B4-BE49-F238E27FC236}">
                <a16:creationId xmlns:a16="http://schemas.microsoft.com/office/drawing/2014/main" id="{65656C31-5AB4-4B60-9EBF-A343047E765D}"/>
              </a:ext>
            </a:extLst>
          </p:cNvPr>
          <p:cNvSpPr txBox="1"/>
          <p:nvPr/>
        </p:nvSpPr>
        <p:spPr>
          <a:xfrm>
            <a:off x="165952" y="710903"/>
            <a:ext cx="3435013" cy="369332"/>
          </a:xfrm>
          <a:prstGeom prst="rect">
            <a:avLst/>
          </a:prstGeom>
          <a:noFill/>
        </p:spPr>
        <p:txBody>
          <a:bodyPr wrap="square" rtlCol="0">
            <a:spAutoFit/>
          </a:bodyPr>
          <a:lstStyle/>
          <a:p>
            <a:r>
              <a:rPr lang="en-GB" dirty="0">
                <a:solidFill>
                  <a:srgbClr val="DE6037"/>
                </a:solidFill>
                <a:latin typeface="+mj-lt"/>
              </a:rPr>
              <a:t>Create an outline of a human form</a:t>
            </a:r>
          </a:p>
        </p:txBody>
      </p:sp>
      <p:sp>
        <p:nvSpPr>
          <p:cNvPr id="35" name="TextBox 34">
            <a:extLst>
              <a:ext uri="{FF2B5EF4-FFF2-40B4-BE49-F238E27FC236}">
                <a16:creationId xmlns:a16="http://schemas.microsoft.com/office/drawing/2014/main" id="{BE402879-4102-462E-9B71-0D4EF65A9B15}"/>
              </a:ext>
            </a:extLst>
          </p:cNvPr>
          <p:cNvSpPr txBox="1"/>
          <p:nvPr/>
        </p:nvSpPr>
        <p:spPr>
          <a:xfrm>
            <a:off x="165955" y="1422480"/>
            <a:ext cx="3435016" cy="3954929"/>
          </a:xfrm>
          <a:prstGeom prst="rect">
            <a:avLst/>
          </a:prstGeom>
          <a:noFill/>
        </p:spPr>
        <p:txBody>
          <a:bodyPr wrap="square" rtlCol="0">
            <a:spAutoFit/>
          </a:bodyPr>
          <a:lstStyle/>
          <a:p>
            <a:r>
              <a:rPr lang="en-GB" sz="1200" b="1" dirty="0">
                <a:latin typeface="+mj-lt"/>
              </a:rPr>
              <a:t>Group or Focus: </a:t>
            </a:r>
            <a:r>
              <a:rPr lang="en-GB" sz="1200" dirty="0">
                <a:latin typeface="+mj-lt"/>
              </a:rPr>
              <a:t>Any! – this tool could be used with a wide variety of community members</a:t>
            </a:r>
          </a:p>
          <a:p>
            <a:endParaRPr lang="en-GB" sz="1200" dirty="0">
              <a:latin typeface="+mj-lt"/>
            </a:endParaRPr>
          </a:p>
          <a:p>
            <a:endParaRPr lang="en-GB" sz="1200" dirty="0">
              <a:latin typeface="+mj-lt"/>
            </a:endParaRPr>
          </a:p>
          <a:p>
            <a:r>
              <a:rPr lang="en-GB" sz="1200" b="1" dirty="0">
                <a:latin typeface="+mj-lt"/>
              </a:rPr>
              <a:t>What is the tool trying to do specifically?  </a:t>
            </a:r>
            <a:endParaRPr lang="en-GB" sz="1200" dirty="0">
              <a:latin typeface="+mj-lt"/>
            </a:endParaRPr>
          </a:p>
          <a:p>
            <a:r>
              <a:rPr lang="en-GB" sz="1200" dirty="0">
                <a:latin typeface="+mj-lt"/>
              </a:rPr>
              <a:t>Splitting into multiple elements again would help draw out comparisons. </a:t>
            </a:r>
          </a:p>
          <a:p>
            <a:r>
              <a:rPr lang="en-GB" sz="1200" dirty="0">
                <a:latin typeface="+mj-lt"/>
              </a:rPr>
              <a:t>Are there specific time periods you’re looking to discuss? Or feelings a different times of day? Multiple dimensions would help to break down the discussion</a:t>
            </a:r>
          </a:p>
          <a:p>
            <a:endParaRPr lang="en-GB" sz="1200" dirty="0">
              <a:latin typeface="+mj-lt"/>
            </a:endParaRPr>
          </a:p>
          <a:p>
            <a:endParaRPr lang="en-GB" sz="1200" dirty="0">
              <a:latin typeface="+mj-lt"/>
            </a:endParaRPr>
          </a:p>
          <a:p>
            <a:r>
              <a:rPr lang="en-GB" sz="1200" b="1" dirty="0">
                <a:latin typeface="+mj-lt"/>
              </a:rPr>
              <a:t>What are the instructions for using the tool?  </a:t>
            </a:r>
          </a:p>
          <a:p>
            <a:pPr marL="171450" indent="-171450">
              <a:buFont typeface="Arial" panose="020B0604020202020204" pitchFamily="34" charset="0"/>
              <a:buChar char="•"/>
            </a:pPr>
            <a:r>
              <a:rPr lang="en-GB" sz="1200" dirty="0">
                <a:latin typeface="+mj-lt"/>
              </a:rPr>
              <a:t>Have some prompts or ideas ready to inspire discussion/engagement</a:t>
            </a:r>
          </a:p>
          <a:p>
            <a:pPr marL="171450" indent="-171450">
              <a:buFont typeface="Arial" panose="020B0604020202020204" pitchFamily="34" charset="0"/>
              <a:buChar char="•"/>
            </a:pPr>
            <a:r>
              <a:rPr lang="en-GB" sz="1200" dirty="0">
                <a:latin typeface="+mj-lt"/>
              </a:rPr>
              <a:t>Could use writing/drawing/collage or even just colours to express their feelings/thoughts</a:t>
            </a:r>
          </a:p>
          <a:p>
            <a:pPr marL="171450" indent="-171450">
              <a:buFont typeface="Arial" panose="020B0604020202020204" pitchFamily="34" charset="0"/>
              <a:buChar char="•"/>
            </a:pPr>
            <a:r>
              <a:rPr lang="en-GB" sz="1200" dirty="0">
                <a:latin typeface="+mj-lt"/>
              </a:rPr>
              <a:t>Have the outline pre-cut/pre-printed so there is no expectation to have to draw</a:t>
            </a:r>
          </a:p>
          <a:p>
            <a:endParaRPr lang="en-GB" sz="1100" dirty="0">
              <a:latin typeface="+mj-lt"/>
            </a:endParaRPr>
          </a:p>
        </p:txBody>
      </p:sp>
      <p:sp>
        <p:nvSpPr>
          <p:cNvPr id="60" name="TextBox 59">
            <a:extLst>
              <a:ext uri="{FF2B5EF4-FFF2-40B4-BE49-F238E27FC236}">
                <a16:creationId xmlns:a16="http://schemas.microsoft.com/office/drawing/2014/main" id="{F097BD58-A8F5-489A-9DF3-49257A447E52}"/>
              </a:ext>
            </a:extLst>
          </p:cNvPr>
          <p:cNvSpPr txBox="1"/>
          <p:nvPr/>
        </p:nvSpPr>
        <p:spPr>
          <a:xfrm>
            <a:off x="4068194" y="1383750"/>
            <a:ext cx="3882519" cy="1200329"/>
          </a:xfrm>
          <a:prstGeom prst="rect">
            <a:avLst/>
          </a:prstGeom>
          <a:noFill/>
        </p:spPr>
        <p:txBody>
          <a:bodyPr wrap="square" rtlCol="0">
            <a:spAutoFit/>
          </a:bodyPr>
          <a:lstStyle/>
          <a:p>
            <a:r>
              <a:rPr lang="en-GB" dirty="0"/>
              <a:t>3+ Cards</a:t>
            </a:r>
          </a:p>
          <a:p>
            <a:r>
              <a:rPr lang="en-GB" dirty="0"/>
              <a:t>Family</a:t>
            </a:r>
          </a:p>
          <a:p>
            <a:r>
              <a:rPr lang="en-GB" dirty="0"/>
              <a:t>Past/ present/ future</a:t>
            </a:r>
          </a:p>
          <a:p>
            <a:r>
              <a:rPr lang="en-GB" dirty="0"/>
              <a:t>Best me, worst me, everyday me</a:t>
            </a:r>
          </a:p>
        </p:txBody>
      </p:sp>
      <p:pic>
        <p:nvPicPr>
          <p:cNvPr id="2" name="Graphic 1" descr="Image of the human form split into 2 across a folded piece of paper">
            <a:extLst>
              <a:ext uri="{FF2B5EF4-FFF2-40B4-BE49-F238E27FC236}">
                <a16:creationId xmlns:a16="http://schemas.microsoft.com/office/drawing/2014/main" id="{0190F5C6-7440-4F65-B493-F5B4C640D3E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303939" y="2671762"/>
            <a:ext cx="3434992" cy="4007490"/>
          </a:xfrm>
          <a:prstGeom prst="rect">
            <a:avLst/>
          </a:prstGeom>
        </p:spPr>
      </p:pic>
      <p:cxnSp>
        <p:nvCxnSpPr>
          <p:cNvPr id="6" name="Straight Connector 5">
            <a:extLst>
              <a:ext uri="{FF2B5EF4-FFF2-40B4-BE49-F238E27FC236}">
                <a16:creationId xmlns:a16="http://schemas.microsoft.com/office/drawing/2014/main" id="{2D7374C9-70DA-4E22-BF60-1E137F0288CD}"/>
              </a:ext>
              <a:ext uri="{C183D7F6-B498-43B3-948B-1728B52AA6E4}">
                <adec:decorative xmlns:adec="http://schemas.microsoft.com/office/drawing/2017/decorative" val="1"/>
              </a:ext>
            </a:extLst>
          </p:cNvPr>
          <p:cNvCxnSpPr/>
          <p:nvPr/>
        </p:nvCxnSpPr>
        <p:spPr>
          <a:xfrm>
            <a:off x="3729789"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Graphic 11" descr="A 5 point star to demonstrate how paper could be folded to use the tool">
            <a:extLst>
              <a:ext uri="{FF2B5EF4-FFF2-40B4-BE49-F238E27FC236}">
                <a16:creationId xmlns:a16="http://schemas.microsoft.com/office/drawing/2014/main" id="{EECF1686-EAC1-48F4-9CF3-25058AFD001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23536" y="5714998"/>
            <a:ext cx="576471" cy="552451"/>
          </a:xfrm>
          <a:prstGeom prst="rect">
            <a:avLst/>
          </a:prstGeom>
        </p:spPr>
      </p:pic>
      <p:pic>
        <p:nvPicPr>
          <p:cNvPr id="13" name="Graphic 12" descr="A 4 point star to demonstrate how paper could be folded to use the tool">
            <a:extLst>
              <a:ext uri="{FF2B5EF4-FFF2-40B4-BE49-F238E27FC236}">
                <a16:creationId xmlns:a16="http://schemas.microsoft.com/office/drawing/2014/main" id="{D23D92D1-6EED-41C1-A3D7-1DE71C7A1FD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23536" y="4902834"/>
            <a:ext cx="517922" cy="552450"/>
          </a:xfrm>
          <a:prstGeom prst="rect">
            <a:avLst/>
          </a:prstGeom>
        </p:spPr>
      </p:pic>
      <p:pic>
        <p:nvPicPr>
          <p:cNvPr id="15" name="Graphic 14" descr="A 3 pointed shape to demonstrate how paper could be folded to use the tool">
            <a:extLst>
              <a:ext uri="{FF2B5EF4-FFF2-40B4-BE49-F238E27FC236}">
                <a16:creationId xmlns:a16="http://schemas.microsoft.com/office/drawing/2014/main" id="{82F22500-F3DA-47CC-B967-212F3C71D0A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423536" y="4090669"/>
            <a:ext cx="552451" cy="552451"/>
          </a:xfrm>
          <a:prstGeom prst="rect">
            <a:avLst/>
          </a:prstGeom>
        </p:spPr>
      </p:pic>
      <p:sp>
        <p:nvSpPr>
          <p:cNvPr id="20" name="TextBox 19">
            <a:extLst>
              <a:ext uri="{FF2B5EF4-FFF2-40B4-BE49-F238E27FC236}">
                <a16:creationId xmlns:a16="http://schemas.microsoft.com/office/drawing/2014/main" id="{4539991A-EEE7-4750-80D9-984081543B72}"/>
              </a:ext>
            </a:extLst>
          </p:cNvPr>
          <p:cNvSpPr txBox="1"/>
          <p:nvPr/>
        </p:nvSpPr>
        <p:spPr>
          <a:xfrm>
            <a:off x="9120123" y="4273788"/>
            <a:ext cx="552452" cy="369332"/>
          </a:xfrm>
          <a:prstGeom prst="rect">
            <a:avLst/>
          </a:prstGeom>
          <a:noFill/>
        </p:spPr>
        <p:txBody>
          <a:bodyPr wrap="square" rtlCol="0">
            <a:spAutoFit/>
          </a:bodyPr>
          <a:lstStyle/>
          <a:p>
            <a:r>
              <a:rPr lang="en-GB" dirty="0"/>
              <a:t>3</a:t>
            </a:r>
          </a:p>
        </p:txBody>
      </p:sp>
      <p:sp>
        <p:nvSpPr>
          <p:cNvPr id="21" name="TextBox 20">
            <a:extLst>
              <a:ext uri="{FF2B5EF4-FFF2-40B4-BE49-F238E27FC236}">
                <a16:creationId xmlns:a16="http://schemas.microsoft.com/office/drawing/2014/main" id="{CE4AE4C5-071A-460B-A4A8-1129D3152F81}"/>
              </a:ext>
            </a:extLst>
          </p:cNvPr>
          <p:cNvSpPr txBox="1"/>
          <p:nvPr/>
        </p:nvSpPr>
        <p:spPr>
          <a:xfrm>
            <a:off x="9120123" y="5085952"/>
            <a:ext cx="552452" cy="369332"/>
          </a:xfrm>
          <a:prstGeom prst="rect">
            <a:avLst/>
          </a:prstGeom>
          <a:noFill/>
        </p:spPr>
        <p:txBody>
          <a:bodyPr wrap="square" rtlCol="0">
            <a:spAutoFit/>
          </a:bodyPr>
          <a:lstStyle/>
          <a:p>
            <a:r>
              <a:rPr lang="en-GB" dirty="0"/>
              <a:t>4</a:t>
            </a:r>
          </a:p>
        </p:txBody>
      </p:sp>
      <p:sp>
        <p:nvSpPr>
          <p:cNvPr id="22" name="TextBox 21">
            <a:extLst>
              <a:ext uri="{FF2B5EF4-FFF2-40B4-BE49-F238E27FC236}">
                <a16:creationId xmlns:a16="http://schemas.microsoft.com/office/drawing/2014/main" id="{2CFB8019-355C-431B-8120-7A4A566E2A02}"/>
              </a:ext>
            </a:extLst>
          </p:cNvPr>
          <p:cNvSpPr txBox="1"/>
          <p:nvPr/>
        </p:nvSpPr>
        <p:spPr>
          <a:xfrm>
            <a:off x="9120123" y="5898116"/>
            <a:ext cx="552452" cy="369332"/>
          </a:xfrm>
          <a:prstGeom prst="rect">
            <a:avLst/>
          </a:prstGeom>
          <a:noFill/>
        </p:spPr>
        <p:txBody>
          <a:bodyPr wrap="square" rtlCol="0">
            <a:spAutoFit/>
          </a:bodyPr>
          <a:lstStyle/>
          <a:p>
            <a:r>
              <a:rPr lang="en-GB" dirty="0"/>
              <a:t>5</a:t>
            </a:r>
          </a:p>
        </p:txBody>
      </p:sp>
      <p:sp>
        <p:nvSpPr>
          <p:cNvPr id="38" name="TextBox 37">
            <a:extLst>
              <a:ext uri="{FF2B5EF4-FFF2-40B4-BE49-F238E27FC236}">
                <a16:creationId xmlns:a16="http://schemas.microsoft.com/office/drawing/2014/main" id="{26F0BD4B-FFBE-4A5A-9DCD-66289B13F3DA}"/>
              </a:ext>
            </a:extLst>
          </p:cNvPr>
          <p:cNvSpPr txBox="1"/>
          <p:nvPr/>
        </p:nvSpPr>
        <p:spPr>
          <a:xfrm>
            <a:off x="165955" y="5578106"/>
            <a:ext cx="3435016" cy="573940"/>
          </a:xfrm>
          <a:prstGeom prst="rect">
            <a:avLst/>
          </a:prstGeom>
          <a:noFill/>
        </p:spPr>
        <p:txBody>
          <a:bodyPr wrap="square" rtlCol="0">
            <a:spAutoFit/>
          </a:bodyPr>
          <a:lstStyle/>
          <a:p>
            <a:pPr>
              <a:lnSpc>
                <a:spcPct val="150000"/>
              </a:lnSpc>
            </a:pPr>
            <a:r>
              <a:rPr lang="en-GB" sz="1100" dirty="0">
                <a:latin typeface="+mj-lt"/>
              </a:rPr>
              <a:t>Version created by: </a:t>
            </a:r>
          </a:p>
          <a:p>
            <a:pPr>
              <a:lnSpc>
                <a:spcPct val="150000"/>
              </a:lnSpc>
            </a:pPr>
            <a:r>
              <a:rPr lang="en-GB" sz="1100" dirty="0">
                <a:latin typeface="+mj-lt"/>
              </a:rPr>
              <a:t>Date:</a:t>
            </a:r>
          </a:p>
        </p:txBody>
      </p:sp>
      <p:grpSp>
        <p:nvGrpSpPr>
          <p:cNvPr id="39" name="Group 38">
            <a:extLst>
              <a:ext uri="{FF2B5EF4-FFF2-40B4-BE49-F238E27FC236}">
                <a16:creationId xmlns:a16="http://schemas.microsoft.com/office/drawing/2014/main" id="{F1820879-0647-4AA4-BB3F-122211C77AEF}"/>
              </a:ext>
              <a:ext uri="{C183D7F6-B498-43B3-948B-1728B52AA6E4}">
                <adec:decorative xmlns:adec="http://schemas.microsoft.com/office/drawing/2017/decorative" val="1"/>
              </a:ext>
            </a:extLst>
          </p:cNvPr>
          <p:cNvGrpSpPr/>
          <p:nvPr/>
        </p:nvGrpSpPr>
        <p:grpSpPr>
          <a:xfrm>
            <a:off x="165955" y="6152046"/>
            <a:ext cx="3435164" cy="533873"/>
            <a:chOff x="190256" y="6079901"/>
            <a:chExt cx="3435164" cy="533873"/>
          </a:xfrm>
        </p:grpSpPr>
        <p:pic>
          <p:nvPicPr>
            <p:cNvPr id="40" name="Picture 39" descr="A logo for a community&#10;&#10;Description automatically generated">
              <a:extLst>
                <a:ext uri="{FF2B5EF4-FFF2-40B4-BE49-F238E27FC236}">
                  <a16:creationId xmlns:a16="http://schemas.microsoft.com/office/drawing/2014/main" id="{44D09DFC-1BBA-4D8F-BC44-61FD3251D56D}"/>
                </a:ext>
              </a:extLst>
            </p:cNvPr>
            <p:cNvPicPr/>
            <p:nvPr/>
          </p:nvPicPr>
          <p:blipFill rotWithShape="1">
            <a:blip r:embed="rId10">
              <a:extLst>
                <a:ext uri="{28A0092B-C50C-407E-A947-70E740481C1C}">
                  <a14:useLocalDpi xmlns:a14="http://schemas.microsoft.com/office/drawing/2010/main" val="0"/>
                </a:ext>
              </a:extLst>
            </a:blip>
            <a:srcRect t="20772" r="36966" b="5715"/>
            <a:stretch/>
          </p:blipFill>
          <p:spPr>
            <a:xfrm>
              <a:off x="190256" y="6079901"/>
              <a:ext cx="1247199" cy="533873"/>
            </a:xfrm>
            <a:prstGeom prst="rect">
              <a:avLst/>
            </a:prstGeom>
          </p:spPr>
        </p:pic>
        <p:pic>
          <p:nvPicPr>
            <p:cNvPr id="41" name="Picture 40">
              <a:extLst>
                <a:ext uri="{FF2B5EF4-FFF2-40B4-BE49-F238E27FC236}">
                  <a16:creationId xmlns:a16="http://schemas.microsoft.com/office/drawing/2014/main" id="{624B99AA-643C-44AB-B430-FBD312342036}"/>
                </a:ext>
              </a:extLst>
            </p:cNvPr>
            <p:cNvPicPr>
              <a:picLocks noChangeAspect="1"/>
            </p:cNvPicPr>
            <p:nvPr/>
          </p:nvPicPr>
          <p:blipFill rotWithShape="1">
            <a:blip r:embed="rId11">
              <a:extLst>
                <a:ext uri="{28A0092B-C50C-407E-A947-70E740481C1C}">
                  <a14:useLocalDpi xmlns:a14="http://schemas.microsoft.com/office/drawing/2010/main" val="0"/>
                </a:ext>
              </a:extLst>
            </a:blip>
            <a:srcRect t="13725" b="14052"/>
            <a:stretch/>
          </p:blipFill>
          <p:spPr>
            <a:xfrm>
              <a:off x="1976944" y="6079901"/>
              <a:ext cx="1648476" cy="531105"/>
            </a:xfrm>
            <a:prstGeom prst="rect">
              <a:avLst/>
            </a:prstGeom>
          </p:spPr>
        </p:pic>
      </p:grpSp>
    </p:spTree>
    <p:extLst>
      <p:ext uri="{BB962C8B-B14F-4D97-AF65-F5344CB8AC3E}">
        <p14:creationId xmlns:p14="http://schemas.microsoft.com/office/powerpoint/2010/main" val="36204862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784AE8D0-AC7F-449C-89D4-89AAA773B94E}"/>
              </a:ext>
            </a:extLst>
          </p:cNvPr>
          <p:cNvSpPr txBox="1">
            <a:spLocks noGrp="1"/>
          </p:cNvSpPr>
          <p:nvPr>
            <p:ph type="title" idx="4294967295"/>
          </p:nvPr>
        </p:nvSpPr>
        <p:spPr>
          <a:xfrm>
            <a:off x="131565" y="280016"/>
            <a:ext cx="3435016" cy="52322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C96A9A"/>
                </a:solidFill>
                <a:effectLst/>
                <a:uLnTx/>
                <a:uFillTx/>
                <a:latin typeface="+mn-lt"/>
                <a:ea typeface="+mn-ea"/>
                <a:cs typeface="+mn-cs"/>
              </a:rPr>
              <a:t>Picture This….</a:t>
            </a:r>
          </a:p>
        </p:txBody>
      </p:sp>
      <p:sp>
        <p:nvSpPr>
          <p:cNvPr id="22" name="TextBox 21">
            <a:extLst>
              <a:ext uri="{FF2B5EF4-FFF2-40B4-BE49-F238E27FC236}">
                <a16:creationId xmlns:a16="http://schemas.microsoft.com/office/drawing/2014/main" id="{FA22B17C-13D5-4C7D-9DA0-2F12B14DA281}"/>
              </a:ext>
            </a:extLst>
          </p:cNvPr>
          <p:cNvSpPr txBox="1"/>
          <p:nvPr/>
        </p:nvSpPr>
        <p:spPr>
          <a:xfrm>
            <a:off x="165955" y="917127"/>
            <a:ext cx="3435013" cy="646331"/>
          </a:xfrm>
          <a:prstGeom prst="rect">
            <a:avLst/>
          </a:prstGeom>
          <a:noFill/>
        </p:spPr>
        <p:txBody>
          <a:bodyPr wrap="square" rtlCol="0">
            <a:spAutoFit/>
          </a:bodyPr>
          <a:lstStyle/>
          <a:p>
            <a:r>
              <a:rPr lang="en-GB" dirty="0">
                <a:solidFill>
                  <a:srgbClr val="C96A9A"/>
                </a:solidFill>
              </a:rPr>
              <a:t>Communicating through a photo-story</a:t>
            </a:r>
          </a:p>
        </p:txBody>
      </p:sp>
      <p:sp>
        <p:nvSpPr>
          <p:cNvPr id="20" name="TextBox 19">
            <a:extLst>
              <a:ext uri="{FF2B5EF4-FFF2-40B4-BE49-F238E27FC236}">
                <a16:creationId xmlns:a16="http://schemas.microsoft.com/office/drawing/2014/main" id="{EF328EB3-5A8C-4B63-9ED6-081BEF9FF0F3}"/>
              </a:ext>
            </a:extLst>
          </p:cNvPr>
          <p:cNvSpPr txBox="1"/>
          <p:nvPr/>
        </p:nvSpPr>
        <p:spPr>
          <a:xfrm>
            <a:off x="165955" y="1610611"/>
            <a:ext cx="3435016" cy="3385542"/>
          </a:xfrm>
          <a:prstGeom prst="rect">
            <a:avLst/>
          </a:prstGeom>
          <a:noFill/>
        </p:spPr>
        <p:txBody>
          <a:bodyPr wrap="square" rtlCol="0">
            <a:spAutoFit/>
          </a:bodyPr>
          <a:lstStyle/>
          <a:p>
            <a:r>
              <a:rPr lang="en-GB" sz="1200" b="1" dirty="0">
                <a:latin typeface="+mj-lt"/>
              </a:rPr>
              <a:t>Group or Focus: </a:t>
            </a:r>
            <a:r>
              <a:rPr lang="en-GB" sz="1200" dirty="0">
                <a:latin typeface="+mj-lt"/>
              </a:rPr>
              <a:t>Any, but this could work well with an exisiting group, so you can ask them to think about this in advance.</a:t>
            </a:r>
          </a:p>
          <a:p>
            <a:endParaRPr lang="en-GB" sz="1200" dirty="0">
              <a:latin typeface="+mj-lt"/>
            </a:endParaRPr>
          </a:p>
          <a:p>
            <a:r>
              <a:rPr lang="en-GB" sz="1200" b="1" dirty="0">
                <a:latin typeface="+mj-lt"/>
              </a:rPr>
              <a:t>What is the tool trying to do specifically?  </a:t>
            </a:r>
          </a:p>
          <a:p>
            <a:r>
              <a:rPr lang="en-GB" sz="1200" dirty="0">
                <a:latin typeface="+mj-lt"/>
              </a:rPr>
              <a:t>This tool hopes to help support the telling of a story or journey. It could be used to share challenges along the way, highs and lows or things in one particular category – pictures of my friends, colours I love on the way to school</a:t>
            </a:r>
          </a:p>
          <a:p>
            <a:endParaRPr lang="en-GB" sz="1200" dirty="0">
              <a:latin typeface="+mj-lt"/>
            </a:endParaRPr>
          </a:p>
          <a:p>
            <a:r>
              <a:rPr lang="en-GB" sz="1200" b="1" dirty="0">
                <a:latin typeface="+mj-lt"/>
              </a:rPr>
              <a:t>What are the instructions for using the tool?  </a:t>
            </a:r>
          </a:p>
          <a:p>
            <a:r>
              <a:rPr lang="en-GB" sz="1200" dirty="0">
                <a:latin typeface="+mj-lt"/>
              </a:rPr>
              <a:t>Using magazines to cut out of would work well and would avoid costly polaroids.</a:t>
            </a:r>
          </a:p>
          <a:p>
            <a:r>
              <a:rPr lang="en-GB" sz="1200" dirty="0">
                <a:latin typeface="+mj-lt"/>
              </a:rPr>
              <a:t>Give people a prompt in advance to bring items/images to the session.  </a:t>
            </a:r>
          </a:p>
          <a:p>
            <a:r>
              <a:rPr lang="en-GB" sz="1100" dirty="0">
                <a:latin typeface="+mj-lt"/>
              </a:rPr>
              <a:t> </a:t>
            </a:r>
          </a:p>
          <a:p>
            <a:endParaRPr lang="en-GB" sz="1100" b="1" dirty="0">
              <a:latin typeface="+mj-lt"/>
            </a:endParaRPr>
          </a:p>
        </p:txBody>
      </p:sp>
      <p:sp>
        <p:nvSpPr>
          <p:cNvPr id="60" name="TextBox 59">
            <a:extLst>
              <a:ext uri="{FF2B5EF4-FFF2-40B4-BE49-F238E27FC236}">
                <a16:creationId xmlns:a16="http://schemas.microsoft.com/office/drawing/2014/main" id="{F097BD58-A8F5-489A-9DF3-49257A447E52}"/>
              </a:ext>
            </a:extLst>
          </p:cNvPr>
          <p:cNvSpPr txBox="1"/>
          <p:nvPr/>
        </p:nvSpPr>
        <p:spPr>
          <a:xfrm>
            <a:off x="4056206" y="618570"/>
            <a:ext cx="5388033" cy="369332"/>
          </a:xfrm>
          <a:prstGeom prst="rect">
            <a:avLst/>
          </a:prstGeom>
          <a:noFill/>
        </p:spPr>
        <p:txBody>
          <a:bodyPr wrap="square" rtlCol="0">
            <a:spAutoFit/>
          </a:bodyPr>
          <a:lstStyle/>
          <a:p>
            <a:r>
              <a:rPr lang="en-GB" dirty="0"/>
              <a:t>Pictures that tell a story or journey</a:t>
            </a:r>
          </a:p>
        </p:txBody>
      </p:sp>
      <p:grpSp>
        <p:nvGrpSpPr>
          <p:cNvPr id="24" name="Group 23">
            <a:extLst>
              <a:ext uri="{FF2B5EF4-FFF2-40B4-BE49-F238E27FC236}">
                <a16:creationId xmlns:a16="http://schemas.microsoft.com/office/drawing/2014/main" id="{8F359263-7642-460D-8115-E43238053288}"/>
              </a:ext>
              <a:ext uri="{C183D7F6-B498-43B3-948B-1728B52AA6E4}">
                <adec:decorative xmlns:adec="http://schemas.microsoft.com/office/drawing/2017/decorative" val="1"/>
              </a:ext>
            </a:extLst>
          </p:cNvPr>
          <p:cNvGrpSpPr/>
          <p:nvPr/>
        </p:nvGrpSpPr>
        <p:grpSpPr>
          <a:xfrm>
            <a:off x="165955" y="6204596"/>
            <a:ext cx="3435164" cy="533873"/>
            <a:chOff x="190256" y="6079901"/>
            <a:chExt cx="3435164" cy="533873"/>
          </a:xfrm>
        </p:grpSpPr>
        <p:pic>
          <p:nvPicPr>
            <p:cNvPr id="25" name="Picture 24" descr="A logo for a community&#10;&#10;Description automatically generated">
              <a:extLst>
                <a:ext uri="{FF2B5EF4-FFF2-40B4-BE49-F238E27FC236}">
                  <a16:creationId xmlns:a16="http://schemas.microsoft.com/office/drawing/2014/main" id="{9802FDC4-D224-426B-892D-AB33BBDF7A9B}"/>
                </a:ext>
              </a:extLst>
            </p:cNvPr>
            <p:cNvPicPr/>
            <p:nvPr/>
          </p:nvPicPr>
          <p:blipFill rotWithShape="1">
            <a:blip r:embed="rId2">
              <a:extLst>
                <a:ext uri="{28A0092B-C50C-407E-A947-70E740481C1C}">
                  <a14:useLocalDpi xmlns:a14="http://schemas.microsoft.com/office/drawing/2010/main" val="0"/>
                </a:ext>
              </a:extLst>
            </a:blip>
            <a:srcRect t="20772" r="36966" b="5715"/>
            <a:stretch/>
          </p:blipFill>
          <p:spPr>
            <a:xfrm>
              <a:off x="190256" y="6079901"/>
              <a:ext cx="1247199" cy="533873"/>
            </a:xfrm>
            <a:prstGeom prst="rect">
              <a:avLst/>
            </a:prstGeom>
          </p:spPr>
        </p:pic>
        <p:pic>
          <p:nvPicPr>
            <p:cNvPr id="27" name="Picture 26">
              <a:extLst>
                <a:ext uri="{FF2B5EF4-FFF2-40B4-BE49-F238E27FC236}">
                  <a16:creationId xmlns:a16="http://schemas.microsoft.com/office/drawing/2014/main" id="{AA9AA8F4-4971-4817-9BCB-A4B3A860D333}"/>
                </a:ext>
              </a:extLst>
            </p:cNvPr>
            <p:cNvPicPr>
              <a:picLocks noChangeAspect="1"/>
            </p:cNvPicPr>
            <p:nvPr/>
          </p:nvPicPr>
          <p:blipFill rotWithShape="1">
            <a:blip r:embed="rId3">
              <a:extLst>
                <a:ext uri="{28A0092B-C50C-407E-A947-70E740481C1C}">
                  <a14:useLocalDpi xmlns:a14="http://schemas.microsoft.com/office/drawing/2010/main" val="0"/>
                </a:ext>
              </a:extLst>
            </a:blip>
            <a:srcRect t="13725" b="14052"/>
            <a:stretch/>
          </p:blipFill>
          <p:spPr>
            <a:xfrm>
              <a:off x="1976944" y="6079901"/>
              <a:ext cx="1648476" cy="531105"/>
            </a:xfrm>
            <a:prstGeom prst="rect">
              <a:avLst/>
            </a:prstGeom>
          </p:spPr>
        </p:pic>
      </p:grpSp>
      <p:cxnSp>
        <p:nvCxnSpPr>
          <p:cNvPr id="6" name="Straight Connector 5">
            <a:extLst>
              <a:ext uri="{FF2B5EF4-FFF2-40B4-BE49-F238E27FC236}">
                <a16:creationId xmlns:a16="http://schemas.microsoft.com/office/drawing/2014/main" id="{2D7374C9-70DA-4E22-BF60-1E137F0288CD}"/>
              </a:ext>
              <a:ext uri="{C183D7F6-B498-43B3-948B-1728B52AA6E4}">
                <adec:decorative xmlns:adec="http://schemas.microsoft.com/office/drawing/2017/decorative" val="1"/>
              </a:ext>
            </a:extLst>
          </p:cNvPr>
          <p:cNvCxnSpPr/>
          <p:nvPr/>
        </p:nvCxnSpPr>
        <p:spPr>
          <a:xfrm>
            <a:off x="3729789"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26" name="Graphic 25" descr="Image of the cartoon outline of a polaroid picture to illustrate using photos as part of this tool. ">
            <a:extLst>
              <a:ext uri="{FF2B5EF4-FFF2-40B4-BE49-F238E27FC236}">
                <a16:creationId xmlns:a16="http://schemas.microsoft.com/office/drawing/2014/main" id="{B45DDAD4-0F94-406B-BE67-E6E55FB73A1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845324" y="1610611"/>
            <a:ext cx="1927020" cy="2078159"/>
          </a:xfrm>
          <a:prstGeom prst="rect">
            <a:avLst/>
          </a:prstGeom>
        </p:spPr>
      </p:pic>
      <p:pic>
        <p:nvPicPr>
          <p:cNvPr id="30" name="Graphic 29" descr="Image of the cartoon outline of a polaroid picture to illustrate using photos as part of this tool. ">
            <a:extLst>
              <a:ext uri="{FF2B5EF4-FFF2-40B4-BE49-F238E27FC236}">
                <a16:creationId xmlns:a16="http://schemas.microsoft.com/office/drawing/2014/main" id="{6B9DE254-2AC6-4A03-852B-3C5E0D8C77D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918960" y="1780642"/>
            <a:ext cx="1738097" cy="1738097"/>
          </a:xfrm>
          <a:prstGeom prst="rect">
            <a:avLst/>
          </a:prstGeom>
        </p:spPr>
      </p:pic>
      <p:pic>
        <p:nvPicPr>
          <p:cNvPr id="31" name="Graphic 30" descr="Image of the cartoon outline of a polaroid picture to illustrate using photos as part of this tool. ">
            <a:extLst>
              <a:ext uri="{FF2B5EF4-FFF2-40B4-BE49-F238E27FC236}">
                <a16:creationId xmlns:a16="http://schemas.microsoft.com/office/drawing/2014/main" id="{941A3A65-7B48-4CDC-ADEB-387C2BC3F2A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803672" y="1591718"/>
            <a:ext cx="1889236" cy="2115944"/>
          </a:xfrm>
          <a:prstGeom prst="rect">
            <a:avLst/>
          </a:prstGeom>
        </p:spPr>
      </p:pic>
      <p:pic>
        <p:nvPicPr>
          <p:cNvPr id="34" name="Graphic 33" descr="Image of the cartoon outline of a polaroid picture to illustrate using photos as part of this tool. ">
            <a:extLst>
              <a:ext uri="{FF2B5EF4-FFF2-40B4-BE49-F238E27FC236}">
                <a16:creationId xmlns:a16="http://schemas.microsoft.com/office/drawing/2014/main" id="{6CCD0D18-7666-44D1-A15F-A67205CE4CB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7765888" y="4128555"/>
            <a:ext cx="1927020" cy="2078159"/>
          </a:xfrm>
          <a:prstGeom prst="rect">
            <a:avLst/>
          </a:prstGeom>
        </p:spPr>
      </p:pic>
      <p:pic>
        <p:nvPicPr>
          <p:cNvPr id="35" name="Graphic 34" descr="Image of the cartoon outline of a polaroid picture to illustrate using photos as part of this tool. ">
            <a:extLst>
              <a:ext uri="{FF2B5EF4-FFF2-40B4-BE49-F238E27FC236}">
                <a16:creationId xmlns:a16="http://schemas.microsoft.com/office/drawing/2014/main" id="{4A0FCDA5-FD7F-42B2-A4E4-D426B015087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flipH="1">
            <a:off x="5881175" y="4298586"/>
            <a:ext cx="1738097" cy="1738097"/>
          </a:xfrm>
          <a:prstGeom prst="rect">
            <a:avLst/>
          </a:prstGeom>
        </p:spPr>
      </p:pic>
      <p:pic>
        <p:nvPicPr>
          <p:cNvPr id="36" name="Graphic 35" descr="Image of the cartoon outline of a polaroid picture to illustrate using photos as part of this tool. ">
            <a:extLst>
              <a:ext uri="{FF2B5EF4-FFF2-40B4-BE49-F238E27FC236}">
                <a16:creationId xmlns:a16="http://schemas.microsoft.com/office/drawing/2014/main" id="{4C80E3D7-F7F8-42A9-8DF9-626797D3848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flipH="1">
            <a:off x="3845324" y="4109662"/>
            <a:ext cx="1889236" cy="2115944"/>
          </a:xfrm>
          <a:prstGeom prst="rect">
            <a:avLst/>
          </a:prstGeom>
        </p:spPr>
      </p:pic>
      <p:sp>
        <p:nvSpPr>
          <p:cNvPr id="23" name="TextBox 22">
            <a:extLst>
              <a:ext uri="{FF2B5EF4-FFF2-40B4-BE49-F238E27FC236}">
                <a16:creationId xmlns:a16="http://schemas.microsoft.com/office/drawing/2014/main" id="{D07297B5-8558-427D-BA91-2CD94C536980}"/>
              </a:ext>
            </a:extLst>
          </p:cNvPr>
          <p:cNvSpPr txBox="1"/>
          <p:nvPr/>
        </p:nvSpPr>
        <p:spPr>
          <a:xfrm>
            <a:off x="165955" y="5462743"/>
            <a:ext cx="3435016" cy="573940"/>
          </a:xfrm>
          <a:prstGeom prst="rect">
            <a:avLst/>
          </a:prstGeom>
          <a:noFill/>
        </p:spPr>
        <p:txBody>
          <a:bodyPr wrap="square" rtlCol="0">
            <a:spAutoFit/>
          </a:bodyPr>
          <a:lstStyle/>
          <a:p>
            <a:pPr>
              <a:lnSpc>
                <a:spcPct val="150000"/>
              </a:lnSpc>
            </a:pPr>
            <a:r>
              <a:rPr lang="en-GB" sz="1100" dirty="0">
                <a:latin typeface="+mj-lt"/>
              </a:rPr>
              <a:t>Version created by: </a:t>
            </a:r>
          </a:p>
          <a:p>
            <a:pPr>
              <a:lnSpc>
                <a:spcPct val="150000"/>
              </a:lnSpc>
            </a:pPr>
            <a:r>
              <a:rPr lang="en-GB" sz="1100" dirty="0">
                <a:latin typeface="+mj-lt"/>
              </a:rPr>
              <a:t>Date:</a:t>
            </a:r>
          </a:p>
        </p:txBody>
      </p:sp>
    </p:spTree>
    <p:extLst>
      <p:ext uri="{BB962C8B-B14F-4D97-AF65-F5344CB8AC3E}">
        <p14:creationId xmlns:p14="http://schemas.microsoft.com/office/powerpoint/2010/main" val="31446619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C05EB9FF-92AF-4950-90D4-4BEC348004C5}"/>
              </a:ext>
            </a:extLst>
          </p:cNvPr>
          <p:cNvSpPr txBox="1"/>
          <p:nvPr/>
        </p:nvSpPr>
        <p:spPr>
          <a:xfrm>
            <a:off x="165955" y="345776"/>
            <a:ext cx="3435016" cy="523220"/>
          </a:xfrm>
          <a:prstGeom prst="rect">
            <a:avLst/>
          </a:prstGeom>
          <a:noFill/>
        </p:spPr>
        <p:txBody>
          <a:bodyPr wrap="square" rtlCol="0">
            <a:spAutoFit/>
          </a:bodyPr>
          <a:lstStyle/>
          <a:p>
            <a:r>
              <a:rPr lang="en-GB" sz="2800" b="1" dirty="0">
                <a:solidFill>
                  <a:srgbClr val="C96A9A"/>
                </a:solidFill>
              </a:rPr>
              <a:t>Picture This….</a:t>
            </a:r>
          </a:p>
        </p:txBody>
      </p:sp>
      <p:sp>
        <p:nvSpPr>
          <p:cNvPr id="31" name="Title 30">
            <a:extLst>
              <a:ext uri="{FF2B5EF4-FFF2-40B4-BE49-F238E27FC236}">
                <a16:creationId xmlns:a16="http://schemas.microsoft.com/office/drawing/2014/main" id="{6232D04D-BA72-49B5-8E5E-39833AAD4E9A}"/>
              </a:ext>
            </a:extLst>
          </p:cNvPr>
          <p:cNvSpPr txBox="1">
            <a:spLocks noGrp="1"/>
          </p:cNvSpPr>
          <p:nvPr>
            <p:ph type="title" idx="4294967295"/>
          </p:nvPr>
        </p:nvSpPr>
        <p:spPr>
          <a:xfrm>
            <a:off x="165955" y="813610"/>
            <a:ext cx="3435013" cy="6463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C96A9A"/>
                </a:solidFill>
                <a:effectLst/>
                <a:uLnTx/>
                <a:uFillTx/>
                <a:latin typeface="+mn-lt"/>
                <a:ea typeface="+mn-ea"/>
                <a:cs typeface="+mn-cs"/>
              </a:rPr>
              <a:t>Communicating through a photo-story</a:t>
            </a:r>
          </a:p>
        </p:txBody>
      </p:sp>
      <p:sp>
        <p:nvSpPr>
          <p:cNvPr id="29" name="TextBox 28">
            <a:extLst>
              <a:ext uri="{FF2B5EF4-FFF2-40B4-BE49-F238E27FC236}">
                <a16:creationId xmlns:a16="http://schemas.microsoft.com/office/drawing/2014/main" id="{7D2CFACA-A0FE-4338-B389-D5979FDBA9D8}"/>
              </a:ext>
            </a:extLst>
          </p:cNvPr>
          <p:cNvSpPr txBox="1"/>
          <p:nvPr/>
        </p:nvSpPr>
        <p:spPr>
          <a:xfrm>
            <a:off x="165955" y="1507094"/>
            <a:ext cx="3435016" cy="4324261"/>
          </a:xfrm>
          <a:prstGeom prst="rect">
            <a:avLst/>
          </a:prstGeom>
          <a:noFill/>
        </p:spPr>
        <p:txBody>
          <a:bodyPr wrap="square" rtlCol="0">
            <a:spAutoFit/>
          </a:bodyPr>
          <a:lstStyle/>
          <a:p>
            <a:r>
              <a:rPr lang="en-GB" sz="1200" b="1" dirty="0">
                <a:latin typeface="+mj-lt"/>
              </a:rPr>
              <a:t>Group or Focus: </a:t>
            </a:r>
            <a:r>
              <a:rPr lang="en-GB" sz="1200" dirty="0">
                <a:latin typeface="+mj-lt"/>
              </a:rPr>
              <a:t>Any, perhaps a younger audience would respond well. But this could work well with an exisiting group, so you can ask them to think about this in advance.</a:t>
            </a:r>
          </a:p>
          <a:p>
            <a:endParaRPr lang="en-GB" sz="1200" dirty="0">
              <a:latin typeface="+mj-lt"/>
            </a:endParaRPr>
          </a:p>
          <a:p>
            <a:r>
              <a:rPr lang="en-GB" sz="1200" b="1" dirty="0">
                <a:latin typeface="+mj-lt"/>
              </a:rPr>
              <a:t>What is the tool trying to do specifically?  </a:t>
            </a:r>
          </a:p>
          <a:p>
            <a:r>
              <a:rPr lang="en-GB" sz="1200" dirty="0">
                <a:latin typeface="+mj-lt"/>
              </a:rPr>
              <a:t>Telling a story or showcasing a journey through pictures on your phone. Giving people a theme in advance would mean they could have this ready to share and talk through. </a:t>
            </a:r>
          </a:p>
          <a:p>
            <a:r>
              <a:rPr lang="en-GB" sz="1200" dirty="0">
                <a:latin typeface="+mj-lt"/>
              </a:rPr>
              <a:t>This could also be used as an energiser activity within a session – ‘go and take 5 pictures of things that make you smile’ </a:t>
            </a:r>
          </a:p>
          <a:p>
            <a:endParaRPr lang="en-GB" sz="1200" dirty="0">
              <a:latin typeface="+mj-lt"/>
            </a:endParaRPr>
          </a:p>
          <a:p>
            <a:r>
              <a:rPr lang="en-GB" sz="1200" b="1" dirty="0">
                <a:latin typeface="+mj-lt"/>
              </a:rPr>
              <a:t>What are the instructions for using the tool?  </a:t>
            </a:r>
          </a:p>
          <a:p>
            <a:r>
              <a:rPr lang="en-GB" sz="1200" dirty="0">
                <a:latin typeface="+mj-lt"/>
              </a:rPr>
              <a:t>Give people a prompt in advance to make sure they have time to take pictures. </a:t>
            </a:r>
          </a:p>
          <a:p>
            <a:r>
              <a:rPr lang="en-GB" sz="1200" dirty="0">
                <a:latin typeface="+mj-lt"/>
              </a:rPr>
              <a:t>Have some rules about how many pictures you want to see, no graphic/inappropriate pictures, no videos to keep it simple. </a:t>
            </a:r>
            <a:r>
              <a:rPr lang="en-GB" sz="1200" dirty="0">
                <a:solidFill>
                  <a:srgbClr val="C00000"/>
                </a:solidFill>
                <a:latin typeface="+mj-lt"/>
              </a:rPr>
              <a:t>A barrier is that everyone would need a device. </a:t>
            </a:r>
          </a:p>
          <a:p>
            <a:r>
              <a:rPr lang="en-GB" sz="1200" dirty="0">
                <a:latin typeface="+mj-lt"/>
              </a:rPr>
              <a:t> </a:t>
            </a:r>
          </a:p>
          <a:p>
            <a:endParaRPr lang="en-GB" sz="1100" b="1" dirty="0">
              <a:latin typeface="+mj-lt"/>
            </a:endParaRPr>
          </a:p>
        </p:txBody>
      </p:sp>
      <p:sp>
        <p:nvSpPr>
          <p:cNvPr id="60" name="TextBox 59">
            <a:extLst>
              <a:ext uri="{FF2B5EF4-FFF2-40B4-BE49-F238E27FC236}">
                <a16:creationId xmlns:a16="http://schemas.microsoft.com/office/drawing/2014/main" id="{F097BD58-A8F5-489A-9DF3-49257A447E52}"/>
              </a:ext>
            </a:extLst>
          </p:cNvPr>
          <p:cNvSpPr txBox="1"/>
          <p:nvPr/>
        </p:nvSpPr>
        <p:spPr>
          <a:xfrm>
            <a:off x="4068193" y="880179"/>
            <a:ext cx="5369103" cy="646331"/>
          </a:xfrm>
          <a:prstGeom prst="rect">
            <a:avLst/>
          </a:prstGeom>
          <a:noFill/>
        </p:spPr>
        <p:txBody>
          <a:bodyPr wrap="square" rtlCol="0">
            <a:spAutoFit/>
          </a:bodyPr>
          <a:lstStyle/>
          <a:p>
            <a:r>
              <a:rPr lang="en-GB" dirty="0"/>
              <a:t>Slideshow made on a phone. Text added digitally or with physical speech baubles in the picture. (No video)</a:t>
            </a:r>
          </a:p>
        </p:txBody>
      </p:sp>
      <p:pic>
        <p:nvPicPr>
          <p:cNvPr id="4" name="Graphic 3" descr="Image of a cartoon phone or tablet">
            <a:extLst>
              <a:ext uri="{FF2B5EF4-FFF2-40B4-BE49-F238E27FC236}">
                <a16:creationId xmlns:a16="http://schemas.microsoft.com/office/drawing/2014/main" id="{4F36ACC2-A1E0-4BB7-9367-126C22AC5FF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89586" y="2415351"/>
            <a:ext cx="2926315" cy="3562470"/>
          </a:xfrm>
          <a:prstGeom prst="rect">
            <a:avLst/>
          </a:prstGeom>
        </p:spPr>
      </p:pic>
      <p:cxnSp>
        <p:nvCxnSpPr>
          <p:cNvPr id="6" name="Straight Connector 5">
            <a:extLst>
              <a:ext uri="{FF2B5EF4-FFF2-40B4-BE49-F238E27FC236}">
                <a16:creationId xmlns:a16="http://schemas.microsoft.com/office/drawing/2014/main" id="{2D7374C9-70DA-4E22-BF60-1E137F0288CD}"/>
              </a:ext>
              <a:ext uri="{C183D7F6-B498-43B3-948B-1728B52AA6E4}">
                <adec:decorative xmlns:adec="http://schemas.microsoft.com/office/drawing/2017/decorative" val="1"/>
              </a:ext>
            </a:extLst>
          </p:cNvPr>
          <p:cNvCxnSpPr/>
          <p:nvPr/>
        </p:nvCxnSpPr>
        <p:spPr>
          <a:xfrm>
            <a:off x="3729789"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75E23372-41A0-411E-A108-BB45AB6E6A5F}"/>
              </a:ext>
            </a:extLst>
          </p:cNvPr>
          <p:cNvSpPr txBox="1"/>
          <p:nvPr/>
        </p:nvSpPr>
        <p:spPr>
          <a:xfrm>
            <a:off x="165955" y="5359226"/>
            <a:ext cx="3435016" cy="573940"/>
          </a:xfrm>
          <a:prstGeom prst="rect">
            <a:avLst/>
          </a:prstGeom>
          <a:noFill/>
        </p:spPr>
        <p:txBody>
          <a:bodyPr wrap="square" rtlCol="0">
            <a:spAutoFit/>
          </a:bodyPr>
          <a:lstStyle/>
          <a:p>
            <a:pPr>
              <a:lnSpc>
                <a:spcPct val="150000"/>
              </a:lnSpc>
            </a:pPr>
            <a:r>
              <a:rPr lang="en-GB" sz="1100" dirty="0">
                <a:latin typeface="+mj-lt"/>
              </a:rPr>
              <a:t>Version created by: </a:t>
            </a:r>
          </a:p>
          <a:p>
            <a:pPr>
              <a:lnSpc>
                <a:spcPct val="150000"/>
              </a:lnSpc>
            </a:pPr>
            <a:r>
              <a:rPr lang="en-GB" sz="1100" dirty="0">
                <a:latin typeface="+mj-lt"/>
              </a:rPr>
              <a:t>Date:</a:t>
            </a:r>
          </a:p>
        </p:txBody>
      </p:sp>
      <p:grpSp>
        <p:nvGrpSpPr>
          <p:cNvPr id="33" name="Group 32">
            <a:extLst>
              <a:ext uri="{FF2B5EF4-FFF2-40B4-BE49-F238E27FC236}">
                <a16:creationId xmlns:a16="http://schemas.microsoft.com/office/drawing/2014/main" id="{C5DC05EE-DD7A-4EB3-8C7D-7F5ACAEFD855}"/>
              </a:ext>
              <a:ext uri="{C183D7F6-B498-43B3-948B-1728B52AA6E4}">
                <adec:decorative xmlns:adec="http://schemas.microsoft.com/office/drawing/2017/decorative" val="1"/>
              </a:ext>
            </a:extLst>
          </p:cNvPr>
          <p:cNvGrpSpPr/>
          <p:nvPr/>
        </p:nvGrpSpPr>
        <p:grpSpPr>
          <a:xfrm>
            <a:off x="165955" y="6101079"/>
            <a:ext cx="3435164" cy="533873"/>
            <a:chOff x="190256" y="6079901"/>
            <a:chExt cx="3435164" cy="533873"/>
          </a:xfrm>
        </p:grpSpPr>
        <p:pic>
          <p:nvPicPr>
            <p:cNvPr id="34" name="Picture 33" descr="A logo for a community&#10;&#10;Description automatically generated">
              <a:extLst>
                <a:ext uri="{FF2B5EF4-FFF2-40B4-BE49-F238E27FC236}">
                  <a16:creationId xmlns:a16="http://schemas.microsoft.com/office/drawing/2014/main" id="{F7380127-ED45-4D9E-99AE-173DE75B4A0B}"/>
                </a:ext>
              </a:extLst>
            </p:cNvPr>
            <p:cNvPicPr/>
            <p:nvPr/>
          </p:nvPicPr>
          <p:blipFill rotWithShape="1">
            <a:blip r:embed="rId4">
              <a:extLst>
                <a:ext uri="{28A0092B-C50C-407E-A947-70E740481C1C}">
                  <a14:useLocalDpi xmlns:a14="http://schemas.microsoft.com/office/drawing/2010/main" val="0"/>
                </a:ext>
              </a:extLst>
            </a:blip>
            <a:srcRect t="20772" r="36966" b="5715"/>
            <a:stretch/>
          </p:blipFill>
          <p:spPr>
            <a:xfrm>
              <a:off x="190256" y="6079901"/>
              <a:ext cx="1247199" cy="533873"/>
            </a:xfrm>
            <a:prstGeom prst="rect">
              <a:avLst/>
            </a:prstGeom>
          </p:spPr>
        </p:pic>
        <p:pic>
          <p:nvPicPr>
            <p:cNvPr id="35" name="Picture 34">
              <a:extLst>
                <a:ext uri="{FF2B5EF4-FFF2-40B4-BE49-F238E27FC236}">
                  <a16:creationId xmlns:a16="http://schemas.microsoft.com/office/drawing/2014/main" id="{17A52FF0-1322-454E-BB9D-076D18866F6C}"/>
                </a:ext>
              </a:extLst>
            </p:cNvPr>
            <p:cNvPicPr>
              <a:picLocks noChangeAspect="1"/>
            </p:cNvPicPr>
            <p:nvPr/>
          </p:nvPicPr>
          <p:blipFill rotWithShape="1">
            <a:blip r:embed="rId5">
              <a:extLst>
                <a:ext uri="{28A0092B-C50C-407E-A947-70E740481C1C}">
                  <a14:useLocalDpi xmlns:a14="http://schemas.microsoft.com/office/drawing/2010/main" val="0"/>
                </a:ext>
              </a:extLst>
            </a:blip>
            <a:srcRect t="13725" b="14052"/>
            <a:stretch/>
          </p:blipFill>
          <p:spPr>
            <a:xfrm>
              <a:off x="1976944" y="6079901"/>
              <a:ext cx="1648476" cy="531105"/>
            </a:xfrm>
            <a:prstGeom prst="rect">
              <a:avLst/>
            </a:prstGeom>
          </p:spPr>
        </p:pic>
      </p:grpSp>
    </p:spTree>
    <p:extLst>
      <p:ext uri="{BB962C8B-B14F-4D97-AF65-F5344CB8AC3E}">
        <p14:creationId xmlns:p14="http://schemas.microsoft.com/office/powerpoint/2010/main" val="20992045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40902483-CF6E-4716-BE88-A69FEB9C79CF}"/>
              </a:ext>
            </a:extLst>
          </p:cNvPr>
          <p:cNvSpPr txBox="1"/>
          <p:nvPr/>
        </p:nvSpPr>
        <p:spPr>
          <a:xfrm>
            <a:off x="165955" y="345776"/>
            <a:ext cx="3435016" cy="523220"/>
          </a:xfrm>
          <a:prstGeom prst="rect">
            <a:avLst/>
          </a:prstGeom>
          <a:noFill/>
        </p:spPr>
        <p:txBody>
          <a:bodyPr wrap="square" rtlCol="0">
            <a:spAutoFit/>
          </a:bodyPr>
          <a:lstStyle/>
          <a:p>
            <a:r>
              <a:rPr lang="en-GB" sz="2800" b="1" dirty="0">
                <a:solidFill>
                  <a:srgbClr val="C96A9A"/>
                </a:solidFill>
              </a:rPr>
              <a:t>Picture This….</a:t>
            </a:r>
          </a:p>
        </p:txBody>
      </p:sp>
      <p:sp>
        <p:nvSpPr>
          <p:cNvPr id="16" name="Title 15">
            <a:extLst>
              <a:ext uri="{FF2B5EF4-FFF2-40B4-BE49-F238E27FC236}">
                <a16:creationId xmlns:a16="http://schemas.microsoft.com/office/drawing/2014/main" id="{ADBA35C7-14CF-4D19-A48A-476CCD63183F}"/>
              </a:ext>
            </a:extLst>
          </p:cNvPr>
          <p:cNvSpPr txBox="1">
            <a:spLocks noGrp="1"/>
          </p:cNvSpPr>
          <p:nvPr>
            <p:ph type="title" idx="4294967295"/>
          </p:nvPr>
        </p:nvSpPr>
        <p:spPr>
          <a:xfrm>
            <a:off x="165955" y="813610"/>
            <a:ext cx="3435013" cy="6463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C96A9A"/>
                </a:solidFill>
                <a:effectLst/>
                <a:uLnTx/>
                <a:uFillTx/>
                <a:latin typeface="+mn-lt"/>
                <a:ea typeface="+mn-ea"/>
                <a:cs typeface="+mn-cs"/>
              </a:rPr>
              <a:t>Communicating through a photo-story</a:t>
            </a:r>
          </a:p>
        </p:txBody>
      </p:sp>
      <p:sp>
        <p:nvSpPr>
          <p:cNvPr id="13" name="TextBox 12">
            <a:extLst>
              <a:ext uri="{FF2B5EF4-FFF2-40B4-BE49-F238E27FC236}">
                <a16:creationId xmlns:a16="http://schemas.microsoft.com/office/drawing/2014/main" id="{21A27DAD-93B0-4028-AAB2-85F422E589C0}"/>
              </a:ext>
            </a:extLst>
          </p:cNvPr>
          <p:cNvSpPr txBox="1"/>
          <p:nvPr/>
        </p:nvSpPr>
        <p:spPr>
          <a:xfrm>
            <a:off x="165955" y="1507094"/>
            <a:ext cx="3435016" cy="3954929"/>
          </a:xfrm>
          <a:prstGeom prst="rect">
            <a:avLst/>
          </a:prstGeom>
          <a:noFill/>
        </p:spPr>
        <p:txBody>
          <a:bodyPr wrap="square" rtlCol="0">
            <a:spAutoFit/>
          </a:bodyPr>
          <a:lstStyle/>
          <a:p>
            <a:r>
              <a:rPr lang="en-GB" sz="1200" b="1" dirty="0">
                <a:latin typeface="+mj-lt"/>
              </a:rPr>
              <a:t>Group or Focus: </a:t>
            </a:r>
            <a:r>
              <a:rPr lang="en-GB" sz="1200" dirty="0">
                <a:latin typeface="+mj-lt"/>
              </a:rPr>
              <a:t>Any, perhaps an older audience might be better suited to this, but it is super flexible! Working with an exisiting group, so you can ask them to think about this in advance.</a:t>
            </a:r>
          </a:p>
          <a:p>
            <a:endParaRPr lang="en-GB" sz="1200" dirty="0">
              <a:latin typeface="+mj-lt"/>
            </a:endParaRPr>
          </a:p>
          <a:p>
            <a:r>
              <a:rPr lang="en-GB" sz="1200" b="1" dirty="0">
                <a:latin typeface="+mj-lt"/>
              </a:rPr>
              <a:t>What is the tool trying to do specifically?  </a:t>
            </a:r>
          </a:p>
          <a:p>
            <a:r>
              <a:rPr lang="en-GB" sz="1200" dirty="0">
                <a:latin typeface="+mj-lt"/>
              </a:rPr>
              <a:t>Telling a story or showcasing a journey through pictures as part of a slideshow. Giving people a theme in advance would mean they could have this ready to share and talk through. </a:t>
            </a:r>
          </a:p>
          <a:p>
            <a:endParaRPr lang="en-GB" sz="1200" dirty="0">
              <a:latin typeface="+mj-lt"/>
            </a:endParaRPr>
          </a:p>
          <a:p>
            <a:r>
              <a:rPr lang="en-GB" sz="1200" b="1" dirty="0">
                <a:latin typeface="+mj-lt"/>
              </a:rPr>
              <a:t>What are the instructions for using the tool?  </a:t>
            </a:r>
          </a:p>
          <a:p>
            <a:r>
              <a:rPr lang="en-GB" sz="1200" dirty="0">
                <a:latin typeface="+mj-lt"/>
              </a:rPr>
              <a:t>Give people a prompt in advance to make sure they have time to take pictures and create the slideshow.</a:t>
            </a:r>
          </a:p>
          <a:p>
            <a:r>
              <a:rPr lang="en-GB" sz="1200" dirty="0">
                <a:latin typeface="+mj-lt"/>
              </a:rPr>
              <a:t>Have some rules about how many pictures you want to see, no graphic/inappropriate pictures, no videos to keep it simple. </a:t>
            </a:r>
            <a:r>
              <a:rPr lang="en-GB" sz="1200" dirty="0">
                <a:solidFill>
                  <a:srgbClr val="C00000"/>
                </a:solidFill>
                <a:latin typeface="+mj-lt"/>
              </a:rPr>
              <a:t>A barrier is that everyone would need a device and would have to be comfortable with creating a slide show – could you offer the option of someone else compiling this?</a:t>
            </a:r>
          </a:p>
          <a:p>
            <a:endParaRPr lang="en-GB" sz="1100" b="1" dirty="0">
              <a:latin typeface="+mj-lt"/>
            </a:endParaRPr>
          </a:p>
        </p:txBody>
      </p:sp>
      <p:sp>
        <p:nvSpPr>
          <p:cNvPr id="60" name="TextBox 59">
            <a:extLst>
              <a:ext uri="{FF2B5EF4-FFF2-40B4-BE49-F238E27FC236}">
                <a16:creationId xmlns:a16="http://schemas.microsoft.com/office/drawing/2014/main" id="{F097BD58-A8F5-489A-9DF3-49257A447E52}"/>
              </a:ext>
            </a:extLst>
          </p:cNvPr>
          <p:cNvSpPr txBox="1"/>
          <p:nvPr/>
        </p:nvSpPr>
        <p:spPr>
          <a:xfrm>
            <a:off x="4068194" y="618570"/>
            <a:ext cx="4477087" cy="646331"/>
          </a:xfrm>
          <a:prstGeom prst="rect">
            <a:avLst/>
          </a:prstGeom>
          <a:noFill/>
        </p:spPr>
        <p:txBody>
          <a:bodyPr wrap="square" rtlCol="0">
            <a:spAutoFit/>
          </a:bodyPr>
          <a:lstStyle/>
          <a:p>
            <a:r>
              <a:rPr lang="en-GB" dirty="0"/>
              <a:t>In their own time create their own slide show (for a prize)</a:t>
            </a:r>
          </a:p>
        </p:txBody>
      </p:sp>
      <p:pic>
        <p:nvPicPr>
          <p:cNvPr id="3" name="Graphic 2" descr="Cartoon image of a laptop">
            <a:extLst>
              <a:ext uri="{FF2B5EF4-FFF2-40B4-BE49-F238E27FC236}">
                <a16:creationId xmlns:a16="http://schemas.microsoft.com/office/drawing/2014/main" id="{70039D17-957E-4749-B606-0319F4EFDEF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481278" y="2003565"/>
            <a:ext cx="4251200" cy="3621392"/>
          </a:xfrm>
          <a:prstGeom prst="rect">
            <a:avLst/>
          </a:prstGeom>
        </p:spPr>
      </p:pic>
      <p:cxnSp>
        <p:nvCxnSpPr>
          <p:cNvPr id="6" name="Straight Connector 5">
            <a:extLst>
              <a:ext uri="{FF2B5EF4-FFF2-40B4-BE49-F238E27FC236}">
                <a16:creationId xmlns:a16="http://schemas.microsoft.com/office/drawing/2014/main" id="{2D7374C9-70DA-4E22-BF60-1E137F0288CD}"/>
              </a:ext>
              <a:ext uri="{C183D7F6-B498-43B3-948B-1728B52AA6E4}">
                <adec:decorative xmlns:adec="http://schemas.microsoft.com/office/drawing/2017/decorative" val="1"/>
              </a:ext>
            </a:extLst>
          </p:cNvPr>
          <p:cNvCxnSpPr/>
          <p:nvPr/>
        </p:nvCxnSpPr>
        <p:spPr>
          <a:xfrm>
            <a:off x="3729789"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CBDD84E-1218-40DD-A261-366FB4930F4E}"/>
              </a:ext>
            </a:extLst>
          </p:cNvPr>
          <p:cNvSpPr txBox="1"/>
          <p:nvPr/>
        </p:nvSpPr>
        <p:spPr>
          <a:xfrm>
            <a:off x="165955" y="5359226"/>
            <a:ext cx="3435016" cy="573940"/>
          </a:xfrm>
          <a:prstGeom prst="rect">
            <a:avLst/>
          </a:prstGeom>
          <a:noFill/>
        </p:spPr>
        <p:txBody>
          <a:bodyPr wrap="square" rtlCol="0">
            <a:spAutoFit/>
          </a:bodyPr>
          <a:lstStyle/>
          <a:p>
            <a:pPr>
              <a:lnSpc>
                <a:spcPct val="150000"/>
              </a:lnSpc>
            </a:pPr>
            <a:r>
              <a:rPr lang="en-GB" sz="1100" dirty="0">
                <a:latin typeface="+mj-lt"/>
              </a:rPr>
              <a:t>Version created by: </a:t>
            </a:r>
          </a:p>
          <a:p>
            <a:pPr>
              <a:lnSpc>
                <a:spcPct val="150000"/>
              </a:lnSpc>
            </a:pPr>
            <a:r>
              <a:rPr lang="en-GB" sz="1100" dirty="0">
                <a:latin typeface="+mj-lt"/>
              </a:rPr>
              <a:t>Date:</a:t>
            </a:r>
          </a:p>
        </p:txBody>
      </p:sp>
      <p:grpSp>
        <p:nvGrpSpPr>
          <p:cNvPr id="25" name="Group 24">
            <a:extLst>
              <a:ext uri="{FF2B5EF4-FFF2-40B4-BE49-F238E27FC236}">
                <a16:creationId xmlns:a16="http://schemas.microsoft.com/office/drawing/2014/main" id="{87129421-ED72-451D-8E91-232844E7CB0E}"/>
              </a:ext>
              <a:ext uri="{C183D7F6-B498-43B3-948B-1728B52AA6E4}">
                <adec:decorative xmlns:adec="http://schemas.microsoft.com/office/drawing/2017/decorative" val="1"/>
              </a:ext>
            </a:extLst>
          </p:cNvPr>
          <p:cNvGrpSpPr/>
          <p:nvPr/>
        </p:nvGrpSpPr>
        <p:grpSpPr>
          <a:xfrm>
            <a:off x="165955" y="6101079"/>
            <a:ext cx="3435164" cy="533873"/>
            <a:chOff x="190256" y="6079901"/>
            <a:chExt cx="3435164" cy="533873"/>
          </a:xfrm>
        </p:grpSpPr>
        <p:pic>
          <p:nvPicPr>
            <p:cNvPr id="26" name="Picture 25" descr="A logo for a community&#10;&#10;Description automatically generated">
              <a:extLst>
                <a:ext uri="{FF2B5EF4-FFF2-40B4-BE49-F238E27FC236}">
                  <a16:creationId xmlns:a16="http://schemas.microsoft.com/office/drawing/2014/main" id="{239AC06A-BFF4-4D34-B467-200A1704DE06}"/>
                </a:ext>
              </a:extLst>
            </p:cNvPr>
            <p:cNvPicPr/>
            <p:nvPr/>
          </p:nvPicPr>
          <p:blipFill rotWithShape="1">
            <a:blip r:embed="rId4">
              <a:extLst>
                <a:ext uri="{28A0092B-C50C-407E-A947-70E740481C1C}">
                  <a14:useLocalDpi xmlns:a14="http://schemas.microsoft.com/office/drawing/2010/main" val="0"/>
                </a:ext>
              </a:extLst>
            </a:blip>
            <a:srcRect t="20772" r="36966" b="5715"/>
            <a:stretch/>
          </p:blipFill>
          <p:spPr>
            <a:xfrm>
              <a:off x="190256" y="6079901"/>
              <a:ext cx="1247199" cy="533873"/>
            </a:xfrm>
            <a:prstGeom prst="rect">
              <a:avLst/>
            </a:prstGeom>
          </p:spPr>
        </p:pic>
        <p:pic>
          <p:nvPicPr>
            <p:cNvPr id="27" name="Picture 26">
              <a:extLst>
                <a:ext uri="{FF2B5EF4-FFF2-40B4-BE49-F238E27FC236}">
                  <a16:creationId xmlns:a16="http://schemas.microsoft.com/office/drawing/2014/main" id="{F3A7A108-2070-4127-973E-47744B98CE20}"/>
                </a:ext>
              </a:extLst>
            </p:cNvPr>
            <p:cNvPicPr>
              <a:picLocks noChangeAspect="1"/>
            </p:cNvPicPr>
            <p:nvPr/>
          </p:nvPicPr>
          <p:blipFill rotWithShape="1">
            <a:blip r:embed="rId5">
              <a:extLst>
                <a:ext uri="{28A0092B-C50C-407E-A947-70E740481C1C}">
                  <a14:useLocalDpi xmlns:a14="http://schemas.microsoft.com/office/drawing/2010/main" val="0"/>
                </a:ext>
              </a:extLst>
            </a:blip>
            <a:srcRect t="13725" b="14052"/>
            <a:stretch/>
          </p:blipFill>
          <p:spPr>
            <a:xfrm>
              <a:off x="1976944" y="6079901"/>
              <a:ext cx="1648476" cy="531105"/>
            </a:xfrm>
            <a:prstGeom prst="rect">
              <a:avLst/>
            </a:prstGeom>
          </p:spPr>
        </p:pic>
      </p:grpSp>
    </p:spTree>
    <p:extLst>
      <p:ext uri="{BB962C8B-B14F-4D97-AF65-F5344CB8AC3E}">
        <p14:creationId xmlns:p14="http://schemas.microsoft.com/office/powerpoint/2010/main" val="38523092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a:extLst>
              <a:ext uri="{FF2B5EF4-FFF2-40B4-BE49-F238E27FC236}">
                <a16:creationId xmlns:a16="http://schemas.microsoft.com/office/drawing/2014/main" id="{7C4BF1CD-6487-4A2E-BF27-DF87D1BACA1B}"/>
              </a:ext>
            </a:extLst>
          </p:cNvPr>
          <p:cNvSpPr txBox="1">
            <a:spLocks noGrp="1"/>
          </p:cNvSpPr>
          <p:nvPr>
            <p:ph type="title" idx="4294967295"/>
          </p:nvPr>
        </p:nvSpPr>
        <p:spPr>
          <a:xfrm>
            <a:off x="165955" y="246330"/>
            <a:ext cx="3435016" cy="46166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59B04A"/>
                </a:solidFill>
                <a:effectLst/>
                <a:uLnTx/>
                <a:uFillTx/>
                <a:latin typeface="+mn-lt"/>
                <a:ea typeface="+mn-ea"/>
                <a:cs typeface="+mn-cs"/>
              </a:rPr>
              <a:t>Team Talk</a:t>
            </a:r>
          </a:p>
        </p:txBody>
      </p:sp>
      <p:sp>
        <p:nvSpPr>
          <p:cNvPr id="24" name="TextBox 23">
            <a:extLst>
              <a:ext uri="{FF2B5EF4-FFF2-40B4-BE49-F238E27FC236}">
                <a16:creationId xmlns:a16="http://schemas.microsoft.com/office/drawing/2014/main" id="{B5C8C671-712F-4A78-986F-274A37D96D6C}"/>
              </a:ext>
            </a:extLst>
          </p:cNvPr>
          <p:cNvSpPr txBox="1"/>
          <p:nvPr/>
        </p:nvSpPr>
        <p:spPr>
          <a:xfrm>
            <a:off x="165955" y="651519"/>
            <a:ext cx="4026481" cy="584775"/>
          </a:xfrm>
          <a:prstGeom prst="rect">
            <a:avLst/>
          </a:prstGeom>
          <a:noFill/>
        </p:spPr>
        <p:txBody>
          <a:bodyPr wrap="square" rtlCol="0">
            <a:spAutoFit/>
          </a:bodyPr>
          <a:lstStyle/>
          <a:p>
            <a:r>
              <a:rPr lang="en-GB" sz="1600" dirty="0">
                <a:solidFill>
                  <a:srgbClr val="59B04A"/>
                </a:solidFill>
              </a:rPr>
              <a:t>Think about their pitch, roles, relationships, management </a:t>
            </a:r>
          </a:p>
        </p:txBody>
      </p:sp>
      <p:sp>
        <p:nvSpPr>
          <p:cNvPr id="22" name="TextBox 21">
            <a:extLst>
              <a:ext uri="{FF2B5EF4-FFF2-40B4-BE49-F238E27FC236}">
                <a16:creationId xmlns:a16="http://schemas.microsoft.com/office/drawing/2014/main" id="{8C1C6038-3D11-4787-BC5F-BC84492B2048}"/>
              </a:ext>
            </a:extLst>
          </p:cNvPr>
          <p:cNvSpPr txBox="1"/>
          <p:nvPr/>
        </p:nvSpPr>
        <p:spPr>
          <a:xfrm>
            <a:off x="165954" y="1213015"/>
            <a:ext cx="3879836" cy="4170372"/>
          </a:xfrm>
          <a:prstGeom prst="rect">
            <a:avLst/>
          </a:prstGeom>
          <a:noFill/>
        </p:spPr>
        <p:txBody>
          <a:bodyPr wrap="square" rtlCol="0">
            <a:spAutoFit/>
          </a:bodyPr>
          <a:lstStyle/>
          <a:p>
            <a:r>
              <a:rPr lang="en-GB" sz="1100" b="1" dirty="0">
                <a:latin typeface="+mj-lt"/>
              </a:rPr>
              <a:t>Group or Focus: </a:t>
            </a:r>
            <a:r>
              <a:rPr lang="en-GB" sz="1100" dirty="0">
                <a:latin typeface="+mj-lt"/>
              </a:rPr>
              <a:t>Any sports group or team. Limited audience but can imagine this working doing with familiar people - used to chatting - different dynamic. You go to their space and show you understand their bond. </a:t>
            </a:r>
          </a:p>
          <a:p>
            <a:endParaRPr lang="en-GB" sz="1100" dirty="0">
              <a:latin typeface="+mj-lt"/>
            </a:endParaRPr>
          </a:p>
          <a:p>
            <a:r>
              <a:rPr lang="en-GB" sz="1100" b="1" dirty="0">
                <a:latin typeface="+mj-lt"/>
              </a:rPr>
              <a:t>What is the tool trying to do specifically?  </a:t>
            </a:r>
          </a:p>
          <a:p>
            <a:r>
              <a:rPr lang="en-GB" sz="1100" dirty="0">
                <a:latin typeface="+mj-lt"/>
              </a:rPr>
              <a:t>Use a common theme like sport as the basis for a discussion about something else, using language that speaks to the team dynamics/roles etc. </a:t>
            </a:r>
          </a:p>
          <a:p>
            <a:r>
              <a:rPr lang="en-GB" sz="1100" dirty="0">
                <a:latin typeface="+mj-lt"/>
              </a:rPr>
              <a:t>Could you imagine the pitch as a set up for a different theme – e.g. the environment – your team are trying to score a big win for Net Zero, but the opposing team are trying to stop this – what roles could the attackers play, what could defence be doing? </a:t>
            </a:r>
          </a:p>
          <a:p>
            <a:r>
              <a:rPr lang="en-GB" sz="1100" dirty="0">
                <a:latin typeface="+mj-lt"/>
              </a:rPr>
              <a:t>Show how issues/topics interlink/work/ fit together – teamwork </a:t>
            </a:r>
          </a:p>
          <a:p>
            <a:r>
              <a:rPr lang="en-GB" sz="1100" dirty="0">
                <a:latin typeface="+mj-lt"/>
              </a:rPr>
              <a:t>Communicating in a way that people can understand and relate to. </a:t>
            </a:r>
          </a:p>
          <a:p>
            <a:r>
              <a:rPr lang="en-GB" sz="1100" b="1" dirty="0">
                <a:latin typeface="+mj-lt"/>
              </a:rPr>
              <a:t>What are the instructions for using the tool?  </a:t>
            </a:r>
          </a:p>
          <a:p>
            <a:r>
              <a:rPr lang="en-GB" sz="1100" dirty="0">
                <a:latin typeface="+mj-lt"/>
              </a:rPr>
              <a:t>Ask specific questions that might relate to the sport directly</a:t>
            </a:r>
          </a:p>
          <a:p>
            <a:r>
              <a:rPr lang="en-GB" sz="1100" dirty="0">
                <a:latin typeface="+mj-lt"/>
              </a:rPr>
              <a:t>Think about their pitch, roles, relationships, management </a:t>
            </a:r>
          </a:p>
          <a:p>
            <a:r>
              <a:rPr lang="en-GB" sz="1100" dirty="0">
                <a:latin typeface="+mj-lt"/>
              </a:rPr>
              <a:t>Draw or represent their pitch, can you make it specifically their pitch? </a:t>
            </a:r>
          </a:p>
          <a:p>
            <a:r>
              <a:rPr lang="en-GB" sz="1100" dirty="0">
                <a:latin typeface="+mj-lt"/>
              </a:rPr>
              <a:t>If you can get them to add their names to the different positions. </a:t>
            </a:r>
          </a:p>
          <a:p>
            <a:r>
              <a:rPr lang="en-GB" sz="1100" dirty="0">
                <a:latin typeface="+mj-lt"/>
              </a:rPr>
              <a:t>CRIB sheet for each role i.e. Defender – stops the issue worsening, Attacker – Drives the issue forward</a:t>
            </a:r>
            <a:r>
              <a:rPr lang="en-GB" sz="1200" dirty="0">
                <a:latin typeface="+mj-lt"/>
              </a:rPr>
              <a:t> </a:t>
            </a:r>
          </a:p>
        </p:txBody>
      </p:sp>
      <p:pic>
        <p:nvPicPr>
          <p:cNvPr id="5" name="Graphic 4" descr="sketch of a sports pitch from above">
            <a:extLst>
              <a:ext uri="{FF2B5EF4-FFF2-40B4-BE49-F238E27FC236}">
                <a16:creationId xmlns:a16="http://schemas.microsoft.com/office/drawing/2014/main" id="{A2FC0057-EC5C-4983-BB89-468147A1EBD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407062" y="1355265"/>
            <a:ext cx="2528986" cy="1732182"/>
          </a:xfrm>
          <a:prstGeom prst="rect">
            <a:avLst/>
          </a:prstGeom>
        </p:spPr>
      </p:pic>
      <p:pic>
        <p:nvPicPr>
          <p:cNvPr id="8" name="Graphic 7" descr="sketch of a sports pitch from above">
            <a:extLst>
              <a:ext uri="{FF2B5EF4-FFF2-40B4-BE49-F238E27FC236}">
                <a16:creationId xmlns:a16="http://schemas.microsoft.com/office/drawing/2014/main" id="{F39CBAB1-E0BA-454D-A309-C8E93D403AD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50674" y="3299604"/>
            <a:ext cx="2528986" cy="1732182"/>
          </a:xfrm>
          <a:prstGeom prst="rect">
            <a:avLst/>
          </a:prstGeom>
        </p:spPr>
      </p:pic>
      <p:pic>
        <p:nvPicPr>
          <p:cNvPr id="4" name="Graphic 3" descr="A sketch of a football pitch from above.">
            <a:extLst>
              <a:ext uri="{FF2B5EF4-FFF2-40B4-BE49-F238E27FC236}">
                <a16:creationId xmlns:a16="http://schemas.microsoft.com/office/drawing/2014/main" id="{DC438F3F-0897-4890-B661-2A910638E30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150674" y="1355265"/>
            <a:ext cx="2528986" cy="1732182"/>
          </a:xfrm>
          <a:prstGeom prst="rect">
            <a:avLst/>
          </a:prstGeom>
        </p:spPr>
      </p:pic>
      <p:pic>
        <p:nvPicPr>
          <p:cNvPr id="9" name="Graphic 8" descr="sketch of a sports pitch from above">
            <a:extLst>
              <a:ext uri="{FF2B5EF4-FFF2-40B4-BE49-F238E27FC236}">
                <a16:creationId xmlns:a16="http://schemas.microsoft.com/office/drawing/2014/main" id="{08138F40-B6B0-4927-86F5-B4E36DFFC0B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414599" y="3299604"/>
            <a:ext cx="2528986" cy="1732182"/>
          </a:xfrm>
          <a:prstGeom prst="rect">
            <a:avLst/>
          </a:prstGeom>
        </p:spPr>
      </p:pic>
      <p:sp>
        <p:nvSpPr>
          <p:cNvPr id="25" name="TextBox 24">
            <a:extLst>
              <a:ext uri="{FF2B5EF4-FFF2-40B4-BE49-F238E27FC236}">
                <a16:creationId xmlns:a16="http://schemas.microsoft.com/office/drawing/2014/main" id="{E1963891-19C6-4A96-BD45-B9A63224F54B}"/>
              </a:ext>
            </a:extLst>
          </p:cNvPr>
          <p:cNvSpPr txBox="1"/>
          <p:nvPr/>
        </p:nvSpPr>
        <p:spPr>
          <a:xfrm>
            <a:off x="165955" y="5720984"/>
            <a:ext cx="3435016" cy="573940"/>
          </a:xfrm>
          <a:prstGeom prst="rect">
            <a:avLst/>
          </a:prstGeom>
          <a:noFill/>
        </p:spPr>
        <p:txBody>
          <a:bodyPr wrap="square" rtlCol="0">
            <a:spAutoFit/>
          </a:bodyPr>
          <a:lstStyle/>
          <a:p>
            <a:pPr>
              <a:lnSpc>
                <a:spcPct val="150000"/>
              </a:lnSpc>
            </a:pPr>
            <a:r>
              <a:rPr lang="en-GB" sz="1100" dirty="0">
                <a:latin typeface="+mj-lt"/>
              </a:rPr>
              <a:t>Version created by: </a:t>
            </a:r>
          </a:p>
          <a:p>
            <a:pPr>
              <a:lnSpc>
                <a:spcPct val="150000"/>
              </a:lnSpc>
            </a:pPr>
            <a:r>
              <a:rPr lang="en-GB" sz="1100" dirty="0">
                <a:latin typeface="+mj-lt"/>
              </a:rPr>
              <a:t>Date:</a:t>
            </a:r>
          </a:p>
        </p:txBody>
      </p:sp>
      <p:grpSp>
        <p:nvGrpSpPr>
          <p:cNvPr id="26" name="Group 25">
            <a:extLst>
              <a:ext uri="{FF2B5EF4-FFF2-40B4-BE49-F238E27FC236}">
                <a16:creationId xmlns:a16="http://schemas.microsoft.com/office/drawing/2014/main" id="{1122345D-3DF6-418A-9E0D-33FB34FB7DB1}"/>
              </a:ext>
              <a:ext uri="{C183D7F6-B498-43B3-948B-1728B52AA6E4}">
                <adec:decorative xmlns:adec="http://schemas.microsoft.com/office/drawing/2017/decorative" val="1"/>
              </a:ext>
            </a:extLst>
          </p:cNvPr>
          <p:cNvGrpSpPr/>
          <p:nvPr/>
        </p:nvGrpSpPr>
        <p:grpSpPr>
          <a:xfrm>
            <a:off x="165955" y="6225913"/>
            <a:ext cx="3435164" cy="533873"/>
            <a:chOff x="190256" y="6079901"/>
            <a:chExt cx="3435164" cy="533873"/>
          </a:xfrm>
        </p:grpSpPr>
        <p:pic>
          <p:nvPicPr>
            <p:cNvPr id="27" name="Picture 26" descr="A logo for a community&#10;&#10;Description automatically generated">
              <a:extLst>
                <a:ext uri="{FF2B5EF4-FFF2-40B4-BE49-F238E27FC236}">
                  <a16:creationId xmlns:a16="http://schemas.microsoft.com/office/drawing/2014/main" id="{B415BA77-830E-4BF3-A263-2BE13B53ED5D}"/>
                </a:ext>
              </a:extLst>
            </p:cNvPr>
            <p:cNvPicPr/>
            <p:nvPr/>
          </p:nvPicPr>
          <p:blipFill rotWithShape="1">
            <a:blip r:embed="rId10">
              <a:extLst>
                <a:ext uri="{28A0092B-C50C-407E-A947-70E740481C1C}">
                  <a14:useLocalDpi xmlns:a14="http://schemas.microsoft.com/office/drawing/2010/main" val="0"/>
                </a:ext>
              </a:extLst>
            </a:blip>
            <a:srcRect t="20772" r="36966" b="5715"/>
            <a:stretch/>
          </p:blipFill>
          <p:spPr>
            <a:xfrm>
              <a:off x="190256" y="6079901"/>
              <a:ext cx="1247199" cy="533873"/>
            </a:xfrm>
            <a:prstGeom prst="rect">
              <a:avLst/>
            </a:prstGeom>
          </p:spPr>
        </p:pic>
        <p:pic>
          <p:nvPicPr>
            <p:cNvPr id="28" name="Picture 27">
              <a:extLst>
                <a:ext uri="{FF2B5EF4-FFF2-40B4-BE49-F238E27FC236}">
                  <a16:creationId xmlns:a16="http://schemas.microsoft.com/office/drawing/2014/main" id="{5229C82A-65C0-4C44-A5DB-3CA54C1C922A}"/>
                </a:ext>
              </a:extLst>
            </p:cNvPr>
            <p:cNvPicPr>
              <a:picLocks noChangeAspect="1"/>
            </p:cNvPicPr>
            <p:nvPr/>
          </p:nvPicPr>
          <p:blipFill rotWithShape="1">
            <a:blip r:embed="rId11">
              <a:extLst>
                <a:ext uri="{28A0092B-C50C-407E-A947-70E740481C1C}">
                  <a14:useLocalDpi xmlns:a14="http://schemas.microsoft.com/office/drawing/2010/main" val="0"/>
                </a:ext>
              </a:extLst>
            </a:blip>
            <a:srcRect t="13725" b="14052"/>
            <a:stretch/>
          </p:blipFill>
          <p:spPr>
            <a:xfrm>
              <a:off x="1976944" y="6079901"/>
              <a:ext cx="1648476" cy="531105"/>
            </a:xfrm>
            <a:prstGeom prst="rect">
              <a:avLst/>
            </a:prstGeom>
          </p:spPr>
        </p:pic>
      </p:grpSp>
      <p:cxnSp>
        <p:nvCxnSpPr>
          <p:cNvPr id="6" name="Straight Connector 5">
            <a:extLst>
              <a:ext uri="{FF2B5EF4-FFF2-40B4-BE49-F238E27FC236}">
                <a16:creationId xmlns:a16="http://schemas.microsoft.com/office/drawing/2014/main" id="{2D7374C9-70DA-4E22-BF60-1E137F0288CD}"/>
              </a:ext>
              <a:ext uri="{C183D7F6-B498-43B3-948B-1728B52AA6E4}">
                <adec:decorative xmlns:adec="http://schemas.microsoft.com/office/drawing/2017/decorative" val="1"/>
              </a:ext>
            </a:extLst>
          </p:cNvPr>
          <p:cNvCxnSpPr/>
          <p:nvPr/>
        </p:nvCxnSpPr>
        <p:spPr>
          <a:xfrm>
            <a:off x="4192436"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988995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8f85048a-1711-4824-946c-e5c5cb2da52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21A8BA1E043114380F8B46AE97D9BD3" ma:contentTypeVersion="18" ma:contentTypeDescription="Create a new document." ma:contentTypeScope="" ma:versionID="90d3971be0550f2e274aff356d3f21b5">
  <xsd:schema xmlns:xsd="http://www.w3.org/2001/XMLSchema" xmlns:xs="http://www.w3.org/2001/XMLSchema" xmlns:p="http://schemas.microsoft.com/office/2006/metadata/properties" xmlns:ns3="f075eea5-0ff9-49bb-8711-68b077905ad2" xmlns:ns4="8f85048a-1711-4824-946c-e5c5cb2da52b" targetNamespace="http://schemas.microsoft.com/office/2006/metadata/properties" ma:root="true" ma:fieldsID="c76e593d0dc7e0837b45bb80e94dec72" ns3:_="" ns4:_="">
    <xsd:import namespace="f075eea5-0ff9-49bb-8711-68b077905ad2"/>
    <xsd:import namespace="8f85048a-1711-4824-946c-e5c5cb2da52b"/>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LengthInSeconds" minOccurs="0"/>
                <xsd:element ref="ns4:MediaServiceLocation" minOccurs="0"/>
                <xsd:element ref="ns4:_activity" minOccurs="0"/>
                <xsd:element ref="ns4:MediaServiceObjectDetectorVersions" minOccurs="0"/>
                <xsd:element ref="ns4:MediaServiceSystemTags"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75eea5-0ff9-49bb-8711-68b077905ad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f85048a-1711-4824-946c-e5c5cb2da52b"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MediaServiceLocation" ma:index="21" nillable="true" ma:displayName="Location" ma:internalName="MediaServiceLocation" ma:readOnly="true">
      <xsd:simpleType>
        <xsd:restriction base="dms:Text"/>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FBF58DC-1ECD-4029-9563-BF9F8D243E17}">
  <ds:schemaRefs>
    <ds:schemaRef ds:uri="http://schemas.microsoft.com/sharepoint/v3/contenttype/forms"/>
  </ds:schemaRefs>
</ds:datastoreItem>
</file>

<file path=customXml/itemProps2.xml><?xml version="1.0" encoding="utf-8"?>
<ds:datastoreItem xmlns:ds="http://schemas.openxmlformats.org/officeDocument/2006/customXml" ds:itemID="{816EBA03-4021-47C2-8C89-E0C70AA1009C}">
  <ds:schemaRefs>
    <ds:schemaRef ds:uri="http://schemas.openxmlformats.org/package/2006/metadata/core-properties"/>
    <ds:schemaRef ds:uri="http://schemas.microsoft.com/office/2006/documentManagement/types"/>
    <ds:schemaRef ds:uri="8f85048a-1711-4824-946c-e5c5cb2da52b"/>
    <ds:schemaRef ds:uri="http://purl.org/dc/elements/1.1/"/>
    <ds:schemaRef ds:uri="http://schemas.microsoft.com/office/2006/metadata/properties"/>
    <ds:schemaRef ds:uri="http://schemas.microsoft.com/office/infopath/2007/PartnerControls"/>
    <ds:schemaRef ds:uri="http://purl.org/dc/terms/"/>
    <ds:schemaRef ds:uri="f075eea5-0ff9-49bb-8711-68b077905ad2"/>
    <ds:schemaRef ds:uri="http://www.w3.org/XML/1998/namespace"/>
    <ds:schemaRef ds:uri="http://purl.org/dc/dcmitype/"/>
  </ds:schemaRefs>
</ds:datastoreItem>
</file>

<file path=customXml/itemProps3.xml><?xml version="1.0" encoding="utf-8"?>
<ds:datastoreItem xmlns:ds="http://schemas.openxmlformats.org/officeDocument/2006/customXml" ds:itemID="{AF77D6D2-DF70-4F9A-87C0-4FDB3A46F8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75eea5-0ff9-49bb-8711-68b077905ad2"/>
    <ds:schemaRef ds:uri="8f85048a-1711-4824-946c-e5c5cb2da52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3039</Words>
  <Application>Microsoft Office PowerPoint</Application>
  <PresentationFormat>A4 Paper (210x297 mm)</PresentationFormat>
  <Paragraphs>301</Paragraphs>
  <Slides>18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Calibri Light</vt:lpstr>
      <vt:lpstr>Office Theme</vt:lpstr>
      <vt:lpstr>Community Dialogue  Project</vt:lpstr>
      <vt:lpstr>Toolkit Criteria</vt:lpstr>
      <vt:lpstr>Imagine If…</vt:lpstr>
      <vt:lpstr>Contrast </vt:lpstr>
      <vt:lpstr>Multiple dimensions </vt:lpstr>
      <vt:lpstr>Picture This….</vt:lpstr>
      <vt:lpstr>Communicating through a photo-story</vt:lpstr>
      <vt:lpstr>Communicating through a photo-story</vt:lpstr>
      <vt:lpstr>Team Talk</vt:lpstr>
      <vt:lpstr>Passing Practice</vt:lpstr>
      <vt:lpstr>Warm Up</vt:lpstr>
      <vt:lpstr>… and Chat For non-sports based groups   </vt:lpstr>
      <vt:lpstr>You: Your Thing: Your Community </vt:lpstr>
      <vt:lpstr>Python coding camp </vt:lpstr>
      <vt:lpstr>Increase your influence </vt:lpstr>
      <vt:lpstr>Zombie meet up for special effects makeup advice </vt:lpstr>
      <vt:lpstr>Comic Strip</vt:lpstr>
      <vt:lpstr>Using a grid to help communities structure a story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Changede, Sejal (Postgraduate Researcher)</dc:creator>
  <cp:lastModifiedBy>Lucy-Lloyd, Abi</cp:lastModifiedBy>
  <cp:revision>66</cp:revision>
  <dcterms:created xsi:type="dcterms:W3CDTF">2024-12-12T09:15:33Z</dcterms:created>
  <dcterms:modified xsi:type="dcterms:W3CDTF">2025-04-02T15:59:31Z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0x010100C21A8BA1E043114380F8B46AE97D9BD3</vt:lpwstr>
  </property>
</Properties>
</file>